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sldIdLst>
    <p:sldId id="256" r:id="rId2"/>
    <p:sldId id="257" r:id="rId3"/>
    <p:sldId id="258" r:id="rId4"/>
    <p:sldId id="259" r:id="rId5"/>
    <p:sldId id="287" r:id="rId6"/>
    <p:sldId id="285" r:id="rId7"/>
    <p:sldId id="286" r:id="rId8"/>
    <p:sldId id="260" r:id="rId9"/>
    <p:sldId id="295" r:id="rId10"/>
    <p:sldId id="262" r:id="rId11"/>
    <p:sldId id="263" r:id="rId12"/>
    <p:sldId id="264" r:id="rId13"/>
    <p:sldId id="265" r:id="rId14"/>
    <p:sldId id="296" r:id="rId15"/>
    <p:sldId id="269" r:id="rId16"/>
    <p:sldId id="298" r:id="rId17"/>
    <p:sldId id="270" r:id="rId18"/>
    <p:sldId id="271" r:id="rId19"/>
    <p:sldId id="294" r:id="rId20"/>
    <p:sldId id="276" r:id="rId21"/>
    <p:sldId id="272" r:id="rId22"/>
    <p:sldId id="273" r:id="rId23"/>
    <p:sldId id="284" r:id="rId24"/>
    <p:sldId id="275" r:id="rId25"/>
    <p:sldId id="283" r:id="rId26"/>
    <p:sldId id="278" r:id="rId27"/>
    <p:sldId id="277" r:id="rId28"/>
    <p:sldId id="301" r:id="rId29"/>
    <p:sldId id="288" r:id="rId30"/>
    <p:sldId id="289" r:id="rId31"/>
    <p:sldId id="290" r:id="rId32"/>
    <p:sldId id="291" r:id="rId33"/>
    <p:sldId id="292" r:id="rId34"/>
    <p:sldId id="293" r:id="rId35"/>
    <p:sldId id="30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9" autoAdjust="0"/>
    <p:restoredTop sz="87083" autoAdjust="0"/>
  </p:normalViewPr>
  <p:slideViewPr>
    <p:cSldViewPr snapToGrid="0">
      <p:cViewPr varScale="1">
        <p:scale>
          <a:sx n="77" d="100"/>
          <a:sy n="77" d="100"/>
        </p:scale>
        <p:origin x="5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D6D34C-0A10-425C-820E-0D85E735666F}"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A257968A-0BE4-4936-89BA-EFB7BB6A7D44}">
      <dgm:prSet phldrT="[Text]"/>
      <dgm:spPr/>
      <dgm:t>
        <a:bodyPr/>
        <a:lstStyle/>
        <a:p>
          <a:pPr algn="ctr" rtl="1"/>
          <a:r>
            <a:rPr lang="fa-IR" b="1" dirty="0" smtClean="0">
              <a:cs typeface="B Nazanin" panose="00000400000000000000" pitchFamily="2" charset="-78"/>
            </a:rPr>
            <a:t>جمهوری فدرال تشکیل شده از 26 </a:t>
          </a:r>
          <a:r>
            <a:rPr lang="fa-IR" b="1" dirty="0" err="1" smtClean="0">
              <a:cs typeface="B Nazanin" panose="00000400000000000000" pitchFamily="2" charset="-78"/>
            </a:rPr>
            <a:t>کانتون</a:t>
          </a:r>
          <a:r>
            <a:rPr lang="fa-IR" b="1" dirty="0" smtClean="0">
              <a:cs typeface="B Nazanin" panose="00000400000000000000" pitchFamily="2" charset="-78"/>
            </a:rPr>
            <a:t> مستقل</a:t>
          </a:r>
          <a:endParaRPr lang="en-US" b="1" dirty="0">
            <a:cs typeface="B Nazanin" panose="00000400000000000000" pitchFamily="2" charset="-78"/>
          </a:endParaRPr>
        </a:p>
      </dgm:t>
    </dgm:pt>
    <dgm:pt modelId="{E18CD497-93BE-401C-826E-C3114ADE1562}" type="parTrans" cxnId="{6C056F32-525D-41B0-A06B-62900F09A27A}">
      <dgm:prSet/>
      <dgm:spPr/>
      <dgm:t>
        <a:bodyPr/>
        <a:lstStyle/>
        <a:p>
          <a:endParaRPr lang="en-US" b="1">
            <a:cs typeface="B Nazanin" panose="00000400000000000000" pitchFamily="2" charset="-78"/>
          </a:endParaRPr>
        </a:p>
      </dgm:t>
    </dgm:pt>
    <dgm:pt modelId="{DAD87B55-003D-4F84-A875-EF6EAE9F0681}" type="sibTrans" cxnId="{6C056F32-525D-41B0-A06B-62900F09A27A}">
      <dgm:prSet/>
      <dgm:spPr/>
      <dgm:t>
        <a:bodyPr/>
        <a:lstStyle/>
        <a:p>
          <a:endParaRPr lang="en-US" b="1">
            <a:cs typeface="B Nazanin" panose="00000400000000000000" pitchFamily="2" charset="-78"/>
          </a:endParaRPr>
        </a:p>
      </dgm:t>
    </dgm:pt>
    <dgm:pt modelId="{A792634B-1E1D-4327-901E-B77F04CBA404}">
      <dgm:prSet phldrT="[Text]"/>
      <dgm:spPr/>
      <dgm:t>
        <a:bodyPr/>
        <a:lstStyle/>
        <a:p>
          <a:pPr algn="ctr" rtl="1"/>
          <a:r>
            <a:rPr lang="fa-IR" b="1" dirty="0" smtClean="0">
              <a:cs typeface="B Nazanin" panose="00000400000000000000" pitchFamily="2" charset="-78"/>
            </a:rPr>
            <a:t>41285 کیلومتر مربع واقع در غرب اروپای مرکزی، 8 میلیون نفر جمعیت</a:t>
          </a:r>
          <a:endParaRPr lang="en-US" b="1" dirty="0">
            <a:cs typeface="B Nazanin" panose="00000400000000000000" pitchFamily="2" charset="-78"/>
          </a:endParaRPr>
        </a:p>
      </dgm:t>
    </dgm:pt>
    <dgm:pt modelId="{AB5D1685-A7E7-4018-BEA9-F988C5B50E7B}" type="parTrans" cxnId="{547A2B1E-4933-4E7A-AD5E-5B7D1FCE3ABE}">
      <dgm:prSet/>
      <dgm:spPr/>
      <dgm:t>
        <a:bodyPr/>
        <a:lstStyle/>
        <a:p>
          <a:endParaRPr lang="en-US" b="1">
            <a:cs typeface="B Nazanin" panose="00000400000000000000" pitchFamily="2" charset="-78"/>
          </a:endParaRPr>
        </a:p>
      </dgm:t>
    </dgm:pt>
    <dgm:pt modelId="{E8AC98C3-26B6-44C4-A922-678DD127AAFA}" type="sibTrans" cxnId="{547A2B1E-4933-4E7A-AD5E-5B7D1FCE3ABE}">
      <dgm:prSet/>
      <dgm:spPr/>
      <dgm:t>
        <a:bodyPr/>
        <a:lstStyle/>
        <a:p>
          <a:endParaRPr lang="en-US" b="1">
            <a:cs typeface="B Nazanin" panose="00000400000000000000" pitchFamily="2" charset="-78"/>
          </a:endParaRPr>
        </a:p>
      </dgm:t>
    </dgm:pt>
    <dgm:pt modelId="{7AF8EF0C-ACA1-4D95-9E6F-8F9A67B8D7E2}">
      <dgm:prSet phldrT="[Text]"/>
      <dgm:spPr/>
      <dgm:t>
        <a:bodyPr/>
        <a:lstStyle/>
        <a:p>
          <a:pPr algn="ctr" rtl="1"/>
          <a:r>
            <a:rPr lang="fa-IR" b="1" dirty="0" smtClean="0">
              <a:cs typeface="B Nazanin" panose="00000400000000000000" pitchFamily="2" charset="-78"/>
            </a:rPr>
            <a:t>عدم عضویت در اتحادیه اروپا، سیاست </a:t>
          </a:r>
          <a:r>
            <a:rPr lang="fa-IR" b="1" dirty="0" err="1" smtClean="0">
              <a:cs typeface="B Nazanin" panose="00000400000000000000" pitchFamily="2" charset="-78"/>
            </a:rPr>
            <a:t>بی‌طرفی</a:t>
          </a:r>
          <a:r>
            <a:rPr lang="fa-IR" b="1" dirty="0" smtClean="0">
              <a:cs typeface="B Nazanin" panose="00000400000000000000" pitchFamily="2" charset="-78"/>
            </a:rPr>
            <a:t> سیاسی</a:t>
          </a:r>
          <a:endParaRPr lang="en-US" b="1" dirty="0">
            <a:cs typeface="B Nazanin" panose="00000400000000000000" pitchFamily="2" charset="-78"/>
          </a:endParaRPr>
        </a:p>
      </dgm:t>
    </dgm:pt>
    <dgm:pt modelId="{99A2045B-8491-411A-9711-21F9AB911B09}" type="parTrans" cxnId="{FD306C57-6420-4676-90B4-E4D813EF2D35}">
      <dgm:prSet/>
      <dgm:spPr/>
      <dgm:t>
        <a:bodyPr/>
        <a:lstStyle/>
        <a:p>
          <a:endParaRPr lang="en-US" b="1">
            <a:cs typeface="B Nazanin" panose="00000400000000000000" pitchFamily="2" charset="-78"/>
          </a:endParaRPr>
        </a:p>
      </dgm:t>
    </dgm:pt>
    <dgm:pt modelId="{B2A51D43-AEC5-4959-9024-42312C65C506}" type="sibTrans" cxnId="{FD306C57-6420-4676-90B4-E4D813EF2D35}">
      <dgm:prSet/>
      <dgm:spPr/>
      <dgm:t>
        <a:bodyPr/>
        <a:lstStyle/>
        <a:p>
          <a:endParaRPr lang="en-US" b="1">
            <a:cs typeface="B Nazanin" panose="00000400000000000000" pitchFamily="2" charset="-78"/>
          </a:endParaRPr>
        </a:p>
      </dgm:t>
    </dgm:pt>
    <dgm:pt modelId="{7FA91512-8C45-4E6C-8DB7-0AF20CACA705}">
      <dgm:prSet phldrT="[Text]"/>
      <dgm:spPr/>
      <dgm:t>
        <a:bodyPr/>
        <a:lstStyle/>
        <a:p>
          <a:pPr rtl="1"/>
          <a:r>
            <a:rPr lang="fa-IR" b="1" dirty="0" smtClean="0">
              <a:cs typeface="B Nazanin" panose="00000400000000000000" pitchFamily="2" charset="-78"/>
            </a:rPr>
            <a:t>چهار زبان رسمی آلمانی، فرانسوی، ایتالیایی و </a:t>
          </a:r>
          <a:r>
            <a:rPr lang="fa-IR" b="1" dirty="0" err="1" smtClean="0">
              <a:cs typeface="B Nazanin" panose="00000400000000000000" pitchFamily="2" charset="-78"/>
            </a:rPr>
            <a:t>رمانش</a:t>
          </a:r>
          <a:endParaRPr lang="en-US" b="1" dirty="0">
            <a:cs typeface="B Nazanin" panose="00000400000000000000" pitchFamily="2" charset="-78"/>
          </a:endParaRPr>
        </a:p>
      </dgm:t>
    </dgm:pt>
    <dgm:pt modelId="{03F40A8C-A7BB-42E6-83BF-783D08972904}" type="parTrans" cxnId="{8F6FA597-471F-466F-A347-3EEA02BCC52D}">
      <dgm:prSet/>
      <dgm:spPr/>
      <dgm:t>
        <a:bodyPr/>
        <a:lstStyle/>
        <a:p>
          <a:endParaRPr lang="en-US" b="1">
            <a:cs typeface="B Nazanin" panose="00000400000000000000" pitchFamily="2" charset="-78"/>
          </a:endParaRPr>
        </a:p>
      </dgm:t>
    </dgm:pt>
    <dgm:pt modelId="{24252076-9C4F-42DD-B01C-2C461A8179D5}" type="sibTrans" cxnId="{8F6FA597-471F-466F-A347-3EEA02BCC52D}">
      <dgm:prSet/>
      <dgm:spPr/>
      <dgm:t>
        <a:bodyPr/>
        <a:lstStyle/>
        <a:p>
          <a:endParaRPr lang="en-US" b="1">
            <a:cs typeface="B Nazanin" panose="00000400000000000000" pitchFamily="2" charset="-78"/>
          </a:endParaRPr>
        </a:p>
      </dgm:t>
    </dgm:pt>
    <dgm:pt modelId="{9A71EF13-1495-4E85-B3BE-5567C917A4A7}">
      <dgm:prSet phldrT="[Text]"/>
      <dgm:spPr/>
      <dgm:t>
        <a:bodyPr/>
        <a:lstStyle/>
        <a:p>
          <a:pPr algn="ctr" rtl="1"/>
          <a:r>
            <a:rPr lang="fa-IR" b="1" dirty="0" smtClean="0">
              <a:cs typeface="B Nazanin" panose="00000400000000000000" pitchFamily="2" charset="-78"/>
            </a:rPr>
            <a:t>همسایه با ایتالیا، فرانسه، آلمان، اتریش و </a:t>
          </a:r>
          <a:r>
            <a:rPr lang="fa-IR" b="1" dirty="0" err="1" smtClean="0">
              <a:cs typeface="B Nazanin" panose="00000400000000000000" pitchFamily="2" charset="-78"/>
            </a:rPr>
            <a:t>لیختن‌اشتاین</a:t>
          </a:r>
          <a:endParaRPr lang="en-US" b="1" dirty="0">
            <a:cs typeface="B Nazanin" panose="00000400000000000000" pitchFamily="2" charset="-78"/>
          </a:endParaRPr>
        </a:p>
      </dgm:t>
    </dgm:pt>
    <dgm:pt modelId="{E7A15F01-0117-42B9-9127-B068E5E1D836}" type="parTrans" cxnId="{5F801B57-DB7B-41F1-8314-615CDAD3BFE1}">
      <dgm:prSet/>
      <dgm:spPr/>
      <dgm:t>
        <a:bodyPr/>
        <a:lstStyle/>
        <a:p>
          <a:endParaRPr lang="en-US" b="1">
            <a:cs typeface="B Nazanin" panose="00000400000000000000" pitchFamily="2" charset="-78"/>
          </a:endParaRPr>
        </a:p>
      </dgm:t>
    </dgm:pt>
    <dgm:pt modelId="{EAADA9E7-9514-4164-8031-E4AA19911E89}" type="sibTrans" cxnId="{5F801B57-DB7B-41F1-8314-615CDAD3BFE1}">
      <dgm:prSet/>
      <dgm:spPr/>
      <dgm:t>
        <a:bodyPr/>
        <a:lstStyle/>
        <a:p>
          <a:endParaRPr lang="en-US" b="1">
            <a:cs typeface="B Nazanin" panose="00000400000000000000" pitchFamily="2" charset="-78"/>
          </a:endParaRPr>
        </a:p>
      </dgm:t>
    </dgm:pt>
    <dgm:pt modelId="{834D60A6-6E37-4C9E-9AD5-8072629F1A94}">
      <dgm:prSet/>
      <dgm:spPr/>
      <dgm:t>
        <a:bodyPr/>
        <a:lstStyle/>
        <a:p>
          <a:pPr rtl="1"/>
          <a:r>
            <a:rPr lang="fa-IR" b="1" dirty="0" smtClean="0">
              <a:cs typeface="B Nazanin" panose="00000400000000000000" pitchFamily="2" charset="-78"/>
            </a:rPr>
            <a:t>میزبانی از نهادهای </a:t>
          </a:r>
          <a:r>
            <a:rPr lang="fa-IR" b="1" dirty="0" err="1" smtClean="0">
              <a:cs typeface="B Nazanin" panose="00000400000000000000" pitchFamily="2" charset="-78"/>
            </a:rPr>
            <a:t>بین‌المللی</a:t>
          </a:r>
          <a:r>
            <a:rPr lang="fa-IR" b="1" dirty="0" smtClean="0">
              <a:cs typeface="B Nazanin" panose="00000400000000000000" pitchFamily="2" charset="-78"/>
            </a:rPr>
            <a:t> مانند دفتر </a:t>
          </a:r>
          <a:r>
            <a:rPr lang="en-US" b="1" dirty="0" smtClean="0">
              <a:cs typeface="B Nazanin" panose="00000400000000000000" pitchFamily="2" charset="-78"/>
            </a:rPr>
            <a:t>UN</a:t>
          </a:r>
          <a:r>
            <a:rPr lang="fa-IR" b="1" dirty="0" smtClean="0">
              <a:cs typeface="B Nazanin" panose="00000400000000000000" pitchFamily="2" charset="-78"/>
            </a:rPr>
            <a:t>، </a:t>
          </a:r>
          <a:r>
            <a:rPr lang="en-US" b="1" dirty="0" smtClean="0">
              <a:cs typeface="B Nazanin" panose="00000400000000000000" pitchFamily="2" charset="-78"/>
            </a:rPr>
            <a:t>FIFA</a:t>
          </a:r>
          <a:r>
            <a:rPr lang="fa-IR" b="1" dirty="0" smtClean="0">
              <a:cs typeface="B Nazanin" panose="00000400000000000000" pitchFamily="2" charset="-78"/>
            </a:rPr>
            <a:t>، </a:t>
          </a:r>
          <a:r>
            <a:rPr lang="en-US" b="1" dirty="0" smtClean="0">
              <a:cs typeface="B Nazanin" panose="00000400000000000000" pitchFamily="2" charset="-78"/>
            </a:rPr>
            <a:t>FIVB</a:t>
          </a:r>
          <a:r>
            <a:rPr lang="fa-IR" b="1" dirty="0" smtClean="0">
              <a:cs typeface="B Nazanin" panose="00000400000000000000" pitchFamily="2" charset="-78"/>
            </a:rPr>
            <a:t> و </a:t>
          </a:r>
          <a:r>
            <a:rPr lang="en-US" b="1" dirty="0" smtClean="0">
              <a:cs typeface="B Nazanin" panose="00000400000000000000" pitchFamily="2" charset="-78"/>
            </a:rPr>
            <a:t>IOC</a:t>
          </a:r>
          <a:endParaRPr lang="en-US" b="1" dirty="0">
            <a:cs typeface="B Nazanin" panose="00000400000000000000" pitchFamily="2" charset="-78"/>
          </a:endParaRPr>
        </a:p>
      </dgm:t>
    </dgm:pt>
    <dgm:pt modelId="{477AC3B0-9B91-490C-A197-794DD20DEFA2}" type="parTrans" cxnId="{A78B376D-DDC4-47AE-8479-F0DBCFB2D02E}">
      <dgm:prSet/>
      <dgm:spPr/>
      <dgm:t>
        <a:bodyPr/>
        <a:lstStyle/>
        <a:p>
          <a:endParaRPr lang="en-US"/>
        </a:p>
      </dgm:t>
    </dgm:pt>
    <dgm:pt modelId="{22A06D9B-F36E-4AE2-B431-AE3395B0E6A2}" type="sibTrans" cxnId="{A78B376D-DDC4-47AE-8479-F0DBCFB2D02E}">
      <dgm:prSet/>
      <dgm:spPr/>
      <dgm:t>
        <a:bodyPr/>
        <a:lstStyle/>
        <a:p>
          <a:endParaRPr lang="en-US"/>
        </a:p>
      </dgm:t>
    </dgm:pt>
    <dgm:pt modelId="{B4133043-3395-4BF2-86C6-FC9726EBB55C}" type="pres">
      <dgm:prSet presAssocID="{80D6D34C-0A10-425C-820E-0D85E735666F}" presName="diagram" presStyleCnt="0">
        <dgm:presLayoutVars>
          <dgm:dir/>
          <dgm:resizeHandles val="exact"/>
        </dgm:presLayoutVars>
      </dgm:prSet>
      <dgm:spPr/>
      <dgm:t>
        <a:bodyPr/>
        <a:lstStyle/>
        <a:p>
          <a:pPr rtl="1"/>
          <a:endParaRPr lang="fa-IR"/>
        </a:p>
      </dgm:t>
    </dgm:pt>
    <dgm:pt modelId="{5182FE7A-930C-43D3-BA4A-F56CE8BFA4E2}" type="pres">
      <dgm:prSet presAssocID="{A257968A-0BE4-4936-89BA-EFB7BB6A7D44}" presName="node" presStyleLbl="node1" presStyleIdx="0" presStyleCnt="6">
        <dgm:presLayoutVars>
          <dgm:bulletEnabled val="1"/>
        </dgm:presLayoutVars>
      </dgm:prSet>
      <dgm:spPr/>
      <dgm:t>
        <a:bodyPr/>
        <a:lstStyle/>
        <a:p>
          <a:endParaRPr lang="en-US"/>
        </a:p>
      </dgm:t>
    </dgm:pt>
    <dgm:pt modelId="{C6CBFD87-1EEB-4753-A113-84E6E4F496E1}" type="pres">
      <dgm:prSet presAssocID="{DAD87B55-003D-4F84-A875-EF6EAE9F0681}" presName="sibTrans" presStyleCnt="0"/>
      <dgm:spPr/>
      <dgm:t>
        <a:bodyPr/>
        <a:lstStyle/>
        <a:p>
          <a:endParaRPr lang="en-US"/>
        </a:p>
      </dgm:t>
    </dgm:pt>
    <dgm:pt modelId="{1EBA1056-0575-4E38-85D0-7B94FD5B8D5A}" type="pres">
      <dgm:prSet presAssocID="{A792634B-1E1D-4327-901E-B77F04CBA404}" presName="node" presStyleLbl="node1" presStyleIdx="1" presStyleCnt="6" custLinFactNeighborX="9916" custLinFactNeighborY="-2403">
        <dgm:presLayoutVars>
          <dgm:bulletEnabled val="1"/>
        </dgm:presLayoutVars>
      </dgm:prSet>
      <dgm:spPr/>
      <dgm:t>
        <a:bodyPr/>
        <a:lstStyle/>
        <a:p>
          <a:endParaRPr lang="en-US"/>
        </a:p>
      </dgm:t>
    </dgm:pt>
    <dgm:pt modelId="{72593E71-7C7D-41D9-B65B-8C8842CC395D}" type="pres">
      <dgm:prSet presAssocID="{E8AC98C3-26B6-44C4-A922-678DD127AAFA}" presName="sibTrans" presStyleCnt="0"/>
      <dgm:spPr/>
      <dgm:t>
        <a:bodyPr/>
        <a:lstStyle/>
        <a:p>
          <a:endParaRPr lang="en-US"/>
        </a:p>
      </dgm:t>
    </dgm:pt>
    <dgm:pt modelId="{FD5F848E-F523-4C0D-AA4B-92B8963EF834}" type="pres">
      <dgm:prSet presAssocID="{7AF8EF0C-ACA1-4D95-9E6F-8F9A67B8D7E2}" presName="node" presStyleLbl="node1" presStyleIdx="2" presStyleCnt="6" custLinFactX="19976" custLinFactNeighborX="100000" custLinFactNeighborY="-6151">
        <dgm:presLayoutVars>
          <dgm:bulletEnabled val="1"/>
        </dgm:presLayoutVars>
      </dgm:prSet>
      <dgm:spPr/>
      <dgm:t>
        <a:bodyPr/>
        <a:lstStyle/>
        <a:p>
          <a:pPr rtl="1"/>
          <a:endParaRPr lang="fa-IR"/>
        </a:p>
      </dgm:t>
    </dgm:pt>
    <dgm:pt modelId="{206D7CC2-4D6B-4CE1-96D2-9024C1DC4730}" type="pres">
      <dgm:prSet presAssocID="{B2A51D43-AEC5-4959-9024-42312C65C506}" presName="sibTrans" presStyleCnt="0"/>
      <dgm:spPr/>
      <dgm:t>
        <a:bodyPr/>
        <a:lstStyle/>
        <a:p>
          <a:endParaRPr lang="en-US"/>
        </a:p>
      </dgm:t>
    </dgm:pt>
    <dgm:pt modelId="{EE885478-FBD5-4C06-9B24-F78C3C3EA8A7}" type="pres">
      <dgm:prSet presAssocID="{7FA91512-8C45-4E6C-8DB7-0AF20CACA705}" presName="node" presStyleLbl="node1" presStyleIdx="3" presStyleCnt="6" custLinFactY="8918" custLinFactNeighborX="9867" custLinFactNeighborY="100000">
        <dgm:presLayoutVars>
          <dgm:bulletEnabled val="1"/>
        </dgm:presLayoutVars>
      </dgm:prSet>
      <dgm:spPr/>
      <dgm:t>
        <a:bodyPr/>
        <a:lstStyle/>
        <a:p>
          <a:pPr rtl="1"/>
          <a:endParaRPr lang="fa-IR"/>
        </a:p>
      </dgm:t>
    </dgm:pt>
    <dgm:pt modelId="{5CFF0CE0-028A-4893-ADA2-E06BF31C2D13}" type="pres">
      <dgm:prSet presAssocID="{24252076-9C4F-42DD-B01C-2C461A8179D5}" presName="sibTrans" presStyleCnt="0"/>
      <dgm:spPr/>
      <dgm:t>
        <a:bodyPr/>
        <a:lstStyle/>
        <a:p>
          <a:endParaRPr lang="en-US"/>
        </a:p>
      </dgm:t>
    </dgm:pt>
    <dgm:pt modelId="{E154B0AF-BE09-4401-8BFC-DC2640DED6BA}" type="pres">
      <dgm:prSet presAssocID="{834D60A6-6E37-4C9E-9AD5-8072629F1A94}" presName="node" presStyleLbl="node1" presStyleIdx="4" presStyleCnt="6" custLinFactY="-22137" custLinFactNeighborX="342" custLinFactNeighborY="-100000">
        <dgm:presLayoutVars>
          <dgm:bulletEnabled val="1"/>
        </dgm:presLayoutVars>
      </dgm:prSet>
      <dgm:spPr/>
      <dgm:t>
        <a:bodyPr/>
        <a:lstStyle/>
        <a:p>
          <a:endParaRPr lang="en-US"/>
        </a:p>
      </dgm:t>
    </dgm:pt>
    <dgm:pt modelId="{A6BFAF04-A5C1-435F-812E-4C0BBFC91FAE}" type="pres">
      <dgm:prSet presAssocID="{22A06D9B-F36E-4AE2-B431-AE3395B0E6A2}" presName="sibTrans" presStyleCnt="0"/>
      <dgm:spPr/>
      <dgm:t>
        <a:bodyPr/>
        <a:lstStyle/>
        <a:p>
          <a:endParaRPr lang="en-US"/>
        </a:p>
      </dgm:t>
    </dgm:pt>
    <dgm:pt modelId="{5F8B19DC-A54B-485D-92FF-960DA3BE7BFD}" type="pres">
      <dgm:prSet presAssocID="{9A71EF13-1495-4E85-B3BE-5567C917A4A7}" presName="node" presStyleLbl="node1" presStyleIdx="5" presStyleCnt="6" custLinFactX="-10527" custLinFactNeighborX="-100000" custLinFactNeighborY="-7749">
        <dgm:presLayoutVars>
          <dgm:bulletEnabled val="1"/>
        </dgm:presLayoutVars>
      </dgm:prSet>
      <dgm:spPr/>
      <dgm:t>
        <a:bodyPr/>
        <a:lstStyle/>
        <a:p>
          <a:pPr rtl="1"/>
          <a:endParaRPr lang="fa-IR"/>
        </a:p>
      </dgm:t>
    </dgm:pt>
  </dgm:ptLst>
  <dgm:cxnLst>
    <dgm:cxn modelId="{5F801B57-DB7B-41F1-8314-615CDAD3BFE1}" srcId="{80D6D34C-0A10-425C-820E-0D85E735666F}" destId="{9A71EF13-1495-4E85-B3BE-5567C917A4A7}" srcOrd="5" destOrd="0" parTransId="{E7A15F01-0117-42B9-9127-B068E5E1D836}" sibTransId="{EAADA9E7-9514-4164-8031-E4AA19911E89}"/>
    <dgm:cxn modelId="{8A101634-0000-42DF-A41B-B73570C3550B}" type="presOf" srcId="{A792634B-1E1D-4327-901E-B77F04CBA404}" destId="{1EBA1056-0575-4E38-85D0-7B94FD5B8D5A}" srcOrd="0" destOrd="0" presId="urn:microsoft.com/office/officeart/2005/8/layout/default"/>
    <dgm:cxn modelId="{1B7945DE-458B-4309-BDF2-E71259DD1FB7}" type="presOf" srcId="{9A71EF13-1495-4E85-B3BE-5567C917A4A7}" destId="{5F8B19DC-A54B-485D-92FF-960DA3BE7BFD}" srcOrd="0" destOrd="0" presId="urn:microsoft.com/office/officeart/2005/8/layout/default"/>
    <dgm:cxn modelId="{6C056F32-525D-41B0-A06B-62900F09A27A}" srcId="{80D6D34C-0A10-425C-820E-0D85E735666F}" destId="{A257968A-0BE4-4936-89BA-EFB7BB6A7D44}" srcOrd="0" destOrd="0" parTransId="{E18CD497-93BE-401C-826E-C3114ADE1562}" sibTransId="{DAD87B55-003D-4F84-A875-EF6EAE9F0681}"/>
    <dgm:cxn modelId="{FD306C57-6420-4676-90B4-E4D813EF2D35}" srcId="{80D6D34C-0A10-425C-820E-0D85E735666F}" destId="{7AF8EF0C-ACA1-4D95-9E6F-8F9A67B8D7E2}" srcOrd="2" destOrd="0" parTransId="{99A2045B-8491-411A-9711-21F9AB911B09}" sibTransId="{B2A51D43-AEC5-4959-9024-42312C65C506}"/>
    <dgm:cxn modelId="{C51E4A74-9841-4491-8C57-BEA15D63904D}" type="presOf" srcId="{A257968A-0BE4-4936-89BA-EFB7BB6A7D44}" destId="{5182FE7A-930C-43D3-BA4A-F56CE8BFA4E2}" srcOrd="0" destOrd="0" presId="urn:microsoft.com/office/officeart/2005/8/layout/default"/>
    <dgm:cxn modelId="{547A2B1E-4933-4E7A-AD5E-5B7D1FCE3ABE}" srcId="{80D6D34C-0A10-425C-820E-0D85E735666F}" destId="{A792634B-1E1D-4327-901E-B77F04CBA404}" srcOrd="1" destOrd="0" parTransId="{AB5D1685-A7E7-4018-BEA9-F988C5B50E7B}" sibTransId="{E8AC98C3-26B6-44C4-A922-678DD127AAFA}"/>
    <dgm:cxn modelId="{8F6FA597-471F-466F-A347-3EEA02BCC52D}" srcId="{80D6D34C-0A10-425C-820E-0D85E735666F}" destId="{7FA91512-8C45-4E6C-8DB7-0AF20CACA705}" srcOrd="3" destOrd="0" parTransId="{03F40A8C-A7BB-42E6-83BF-783D08972904}" sibTransId="{24252076-9C4F-42DD-B01C-2C461A8179D5}"/>
    <dgm:cxn modelId="{C652AD28-7CD6-4DB7-A9A3-279A09E55B8A}" type="presOf" srcId="{834D60A6-6E37-4C9E-9AD5-8072629F1A94}" destId="{E154B0AF-BE09-4401-8BFC-DC2640DED6BA}" srcOrd="0" destOrd="0" presId="urn:microsoft.com/office/officeart/2005/8/layout/default"/>
    <dgm:cxn modelId="{4F8D9FA2-4B84-48D8-B02D-89545F1A1FAD}" type="presOf" srcId="{80D6D34C-0A10-425C-820E-0D85E735666F}" destId="{B4133043-3395-4BF2-86C6-FC9726EBB55C}" srcOrd="0" destOrd="0" presId="urn:microsoft.com/office/officeart/2005/8/layout/default"/>
    <dgm:cxn modelId="{A78B376D-DDC4-47AE-8479-F0DBCFB2D02E}" srcId="{80D6D34C-0A10-425C-820E-0D85E735666F}" destId="{834D60A6-6E37-4C9E-9AD5-8072629F1A94}" srcOrd="4" destOrd="0" parTransId="{477AC3B0-9B91-490C-A197-794DD20DEFA2}" sibTransId="{22A06D9B-F36E-4AE2-B431-AE3395B0E6A2}"/>
    <dgm:cxn modelId="{B74A9BB8-F49F-4E6F-8A55-4DB458822B0D}" type="presOf" srcId="{7AF8EF0C-ACA1-4D95-9E6F-8F9A67B8D7E2}" destId="{FD5F848E-F523-4C0D-AA4B-92B8963EF834}" srcOrd="0" destOrd="0" presId="urn:microsoft.com/office/officeart/2005/8/layout/default"/>
    <dgm:cxn modelId="{EB8296C4-B6E2-458E-85A6-A4613AB32E4E}" type="presOf" srcId="{7FA91512-8C45-4E6C-8DB7-0AF20CACA705}" destId="{EE885478-FBD5-4C06-9B24-F78C3C3EA8A7}" srcOrd="0" destOrd="0" presId="urn:microsoft.com/office/officeart/2005/8/layout/default"/>
    <dgm:cxn modelId="{526219F1-A219-4758-BDF4-0AB8EB4B7FDB}" type="presParOf" srcId="{B4133043-3395-4BF2-86C6-FC9726EBB55C}" destId="{5182FE7A-930C-43D3-BA4A-F56CE8BFA4E2}" srcOrd="0" destOrd="0" presId="urn:microsoft.com/office/officeart/2005/8/layout/default"/>
    <dgm:cxn modelId="{11883AAC-2069-4D37-A6D3-B32505BE8DD4}" type="presParOf" srcId="{B4133043-3395-4BF2-86C6-FC9726EBB55C}" destId="{C6CBFD87-1EEB-4753-A113-84E6E4F496E1}" srcOrd="1" destOrd="0" presId="urn:microsoft.com/office/officeart/2005/8/layout/default"/>
    <dgm:cxn modelId="{F329E0E2-4A0E-46A0-844D-5417F2699979}" type="presParOf" srcId="{B4133043-3395-4BF2-86C6-FC9726EBB55C}" destId="{1EBA1056-0575-4E38-85D0-7B94FD5B8D5A}" srcOrd="2" destOrd="0" presId="urn:microsoft.com/office/officeart/2005/8/layout/default"/>
    <dgm:cxn modelId="{B0A21BE2-77A7-4AB7-8820-CD6365E0CD8B}" type="presParOf" srcId="{B4133043-3395-4BF2-86C6-FC9726EBB55C}" destId="{72593E71-7C7D-41D9-B65B-8C8842CC395D}" srcOrd="3" destOrd="0" presId="urn:microsoft.com/office/officeart/2005/8/layout/default"/>
    <dgm:cxn modelId="{A4065A38-4C90-471A-A741-95D983C1570B}" type="presParOf" srcId="{B4133043-3395-4BF2-86C6-FC9726EBB55C}" destId="{FD5F848E-F523-4C0D-AA4B-92B8963EF834}" srcOrd="4" destOrd="0" presId="urn:microsoft.com/office/officeart/2005/8/layout/default"/>
    <dgm:cxn modelId="{74271691-C091-449F-9F7A-250D47D59BE1}" type="presParOf" srcId="{B4133043-3395-4BF2-86C6-FC9726EBB55C}" destId="{206D7CC2-4D6B-4CE1-96D2-9024C1DC4730}" srcOrd="5" destOrd="0" presId="urn:microsoft.com/office/officeart/2005/8/layout/default"/>
    <dgm:cxn modelId="{6BFCA360-B21C-4CFB-8D5F-E405785DCEA9}" type="presParOf" srcId="{B4133043-3395-4BF2-86C6-FC9726EBB55C}" destId="{EE885478-FBD5-4C06-9B24-F78C3C3EA8A7}" srcOrd="6" destOrd="0" presId="urn:microsoft.com/office/officeart/2005/8/layout/default"/>
    <dgm:cxn modelId="{D864FE86-B15D-40B8-BEB6-D91042DB76B4}" type="presParOf" srcId="{B4133043-3395-4BF2-86C6-FC9726EBB55C}" destId="{5CFF0CE0-028A-4893-ADA2-E06BF31C2D13}" srcOrd="7" destOrd="0" presId="urn:microsoft.com/office/officeart/2005/8/layout/default"/>
    <dgm:cxn modelId="{C3B68B00-2A72-4CFD-BE0A-3D1599832CA0}" type="presParOf" srcId="{B4133043-3395-4BF2-86C6-FC9726EBB55C}" destId="{E154B0AF-BE09-4401-8BFC-DC2640DED6BA}" srcOrd="8" destOrd="0" presId="urn:microsoft.com/office/officeart/2005/8/layout/default"/>
    <dgm:cxn modelId="{7F78B799-8D7F-4637-BF88-38F543783206}" type="presParOf" srcId="{B4133043-3395-4BF2-86C6-FC9726EBB55C}" destId="{A6BFAF04-A5C1-435F-812E-4C0BBFC91FAE}" srcOrd="9" destOrd="0" presId="urn:microsoft.com/office/officeart/2005/8/layout/default"/>
    <dgm:cxn modelId="{85910127-91C6-45B0-A01C-8F3C3ADCD84B}" type="presParOf" srcId="{B4133043-3395-4BF2-86C6-FC9726EBB55C}" destId="{5F8B19DC-A54B-485D-92FF-960DA3BE7BF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0481B2-CF8D-4779-B3DB-A515DE7B7216}" type="doc">
      <dgm:prSet loTypeId="urn:microsoft.com/office/officeart/2005/8/layout/hierarchy2" loCatId="hierarchy" qsTypeId="urn:microsoft.com/office/officeart/2005/8/quickstyle/simple1" qsCatId="simple" csTypeId="urn:microsoft.com/office/officeart/2005/8/colors/accent3_4" csCatId="accent3" phldr="1"/>
      <dgm:spPr/>
      <dgm:t>
        <a:bodyPr/>
        <a:lstStyle/>
        <a:p>
          <a:endParaRPr lang="en-US"/>
        </a:p>
      </dgm:t>
    </dgm:pt>
    <dgm:pt modelId="{5CBD31B5-82F4-458C-AFA7-15285720691A}">
      <dgm:prSet phldrT="[Text]"/>
      <dgm:spPr/>
      <dgm:t>
        <a:bodyPr/>
        <a:lstStyle/>
        <a:p>
          <a:r>
            <a:rPr lang="en-US" b="1" dirty="0" smtClean="0"/>
            <a:t>Higher Education Institutes in Switzerland</a:t>
          </a:r>
          <a:endParaRPr lang="en-US" b="1" dirty="0"/>
        </a:p>
      </dgm:t>
    </dgm:pt>
    <dgm:pt modelId="{85D1E0F1-6B51-455A-B11E-AB565A25C895}" type="parTrans" cxnId="{7FD610BA-6A9B-4D33-9B8D-30F89E038C0C}">
      <dgm:prSet/>
      <dgm:spPr/>
      <dgm:t>
        <a:bodyPr/>
        <a:lstStyle/>
        <a:p>
          <a:endParaRPr lang="en-US"/>
        </a:p>
      </dgm:t>
    </dgm:pt>
    <dgm:pt modelId="{1DDBDA89-D380-48A7-946B-F33D3555A5AA}" type="sibTrans" cxnId="{7FD610BA-6A9B-4D33-9B8D-30F89E038C0C}">
      <dgm:prSet/>
      <dgm:spPr/>
      <dgm:t>
        <a:bodyPr/>
        <a:lstStyle/>
        <a:p>
          <a:endParaRPr lang="en-US"/>
        </a:p>
      </dgm:t>
    </dgm:pt>
    <dgm:pt modelId="{7AA5C320-9B83-41A6-964A-81B4BD7C9D96}">
      <dgm:prSet phldrT="[Text]"/>
      <dgm:spPr/>
      <dgm:t>
        <a:bodyPr/>
        <a:lstStyle/>
        <a:p>
          <a:r>
            <a:rPr lang="en-US" b="1" dirty="0" smtClean="0"/>
            <a:t>Universities</a:t>
          </a:r>
          <a:endParaRPr lang="en-US" b="1" dirty="0"/>
        </a:p>
      </dgm:t>
    </dgm:pt>
    <dgm:pt modelId="{3F807AC9-246A-477B-AAE6-1146C5EEC2C8}" type="parTrans" cxnId="{F0AC94D4-BA48-4869-9126-FF9D60679C58}">
      <dgm:prSet/>
      <dgm:spPr/>
      <dgm:t>
        <a:bodyPr/>
        <a:lstStyle/>
        <a:p>
          <a:endParaRPr lang="en-US"/>
        </a:p>
      </dgm:t>
    </dgm:pt>
    <dgm:pt modelId="{2B9B8409-3439-470D-83D7-FBDD92F192C6}" type="sibTrans" cxnId="{F0AC94D4-BA48-4869-9126-FF9D60679C58}">
      <dgm:prSet/>
      <dgm:spPr/>
      <dgm:t>
        <a:bodyPr/>
        <a:lstStyle/>
        <a:p>
          <a:endParaRPr lang="en-US"/>
        </a:p>
      </dgm:t>
    </dgm:pt>
    <dgm:pt modelId="{EF06FC2A-B1DD-4F67-9AAB-02617702778D}">
      <dgm:prSet phldrT="[Text]"/>
      <dgm:spPr/>
      <dgm:t>
        <a:bodyPr/>
        <a:lstStyle/>
        <a:p>
          <a:r>
            <a:rPr lang="en-US" b="1" dirty="0" smtClean="0"/>
            <a:t>Cantonal Universities</a:t>
          </a:r>
          <a:endParaRPr lang="en-US" b="1" dirty="0"/>
        </a:p>
      </dgm:t>
    </dgm:pt>
    <dgm:pt modelId="{45296480-0F1D-47C3-B800-69A5EB67307A}" type="parTrans" cxnId="{1D169CBB-D892-4E8E-9475-680AD2690B18}">
      <dgm:prSet/>
      <dgm:spPr/>
      <dgm:t>
        <a:bodyPr/>
        <a:lstStyle/>
        <a:p>
          <a:endParaRPr lang="en-US"/>
        </a:p>
      </dgm:t>
    </dgm:pt>
    <dgm:pt modelId="{8049908A-2C34-4D3A-B78F-0A93DE4C918F}" type="sibTrans" cxnId="{1D169CBB-D892-4E8E-9475-680AD2690B18}">
      <dgm:prSet/>
      <dgm:spPr/>
      <dgm:t>
        <a:bodyPr/>
        <a:lstStyle/>
        <a:p>
          <a:endParaRPr lang="en-US"/>
        </a:p>
      </dgm:t>
    </dgm:pt>
    <dgm:pt modelId="{19DA094A-510A-467C-B99F-3F68300264F4}">
      <dgm:prSet phldrT="[Text]"/>
      <dgm:spPr/>
      <dgm:t>
        <a:bodyPr/>
        <a:lstStyle/>
        <a:p>
          <a:r>
            <a:rPr lang="en-US" b="1" dirty="0" smtClean="0"/>
            <a:t>Federal Institutes of Technology</a:t>
          </a:r>
          <a:endParaRPr lang="en-US" b="1" dirty="0"/>
        </a:p>
      </dgm:t>
    </dgm:pt>
    <dgm:pt modelId="{0F2C568E-7F64-4F99-B431-BC6FD68FCBB6}" type="parTrans" cxnId="{CD95CF5F-8D54-45BD-9314-DD151FED3A22}">
      <dgm:prSet/>
      <dgm:spPr/>
      <dgm:t>
        <a:bodyPr/>
        <a:lstStyle/>
        <a:p>
          <a:endParaRPr lang="en-US"/>
        </a:p>
      </dgm:t>
    </dgm:pt>
    <dgm:pt modelId="{B4E0335C-FF13-47E0-A30E-180941070642}" type="sibTrans" cxnId="{CD95CF5F-8D54-45BD-9314-DD151FED3A22}">
      <dgm:prSet/>
      <dgm:spPr/>
      <dgm:t>
        <a:bodyPr/>
        <a:lstStyle/>
        <a:p>
          <a:endParaRPr lang="en-US"/>
        </a:p>
      </dgm:t>
    </dgm:pt>
    <dgm:pt modelId="{C21900F1-C876-48CD-8074-F65BE145D1DE}">
      <dgm:prSet phldrT="[Text]"/>
      <dgm:spPr/>
      <dgm:t>
        <a:bodyPr/>
        <a:lstStyle/>
        <a:p>
          <a:r>
            <a:rPr lang="en-US" b="1" dirty="0" smtClean="0"/>
            <a:t>Universities of Applied Sciences (UAS)</a:t>
          </a:r>
          <a:endParaRPr lang="en-US" b="1" dirty="0"/>
        </a:p>
      </dgm:t>
    </dgm:pt>
    <dgm:pt modelId="{A75EF69C-2B20-4D85-B569-15FFDFC3F591}" type="parTrans" cxnId="{2D4EB71A-6E4E-40D0-80B2-1D4CC7877C49}">
      <dgm:prSet/>
      <dgm:spPr/>
      <dgm:t>
        <a:bodyPr/>
        <a:lstStyle/>
        <a:p>
          <a:endParaRPr lang="en-US"/>
        </a:p>
      </dgm:t>
    </dgm:pt>
    <dgm:pt modelId="{5CD849E4-066E-4FA4-9DCA-6EE80B9AA4B7}" type="sibTrans" cxnId="{2D4EB71A-6E4E-40D0-80B2-1D4CC7877C49}">
      <dgm:prSet/>
      <dgm:spPr/>
      <dgm:t>
        <a:bodyPr/>
        <a:lstStyle/>
        <a:p>
          <a:endParaRPr lang="en-US"/>
        </a:p>
      </dgm:t>
    </dgm:pt>
    <dgm:pt modelId="{307F4933-8707-43CC-BF53-7C67A4F917C1}" type="pres">
      <dgm:prSet presAssocID="{2E0481B2-CF8D-4779-B3DB-A515DE7B7216}" presName="diagram" presStyleCnt="0">
        <dgm:presLayoutVars>
          <dgm:chPref val="1"/>
          <dgm:dir/>
          <dgm:animOne val="branch"/>
          <dgm:animLvl val="lvl"/>
          <dgm:resizeHandles val="exact"/>
        </dgm:presLayoutVars>
      </dgm:prSet>
      <dgm:spPr/>
      <dgm:t>
        <a:bodyPr/>
        <a:lstStyle/>
        <a:p>
          <a:pPr rtl="1"/>
          <a:endParaRPr lang="fa-IR"/>
        </a:p>
      </dgm:t>
    </dgm:pt>
    <dgm:pt modelId="{2157416B-3892-44CB-A3EA-BAB3043A07CB}" type="pres">
      <dgm:prSet presAssocID="{5CBD31B5-82F4-458C-AFA7-15285720691A}" presName="root1" presStyleCnt="0"/>
      <dgm:spPr/>
      <dgm:t>
        <a:bodyPr/>
        <a:lstStyle/>
        <a:p>
          <a:endParaRPr lang="en-US"/>
        </a:p>
      </dgm:t>
    </dgm:pt>
    <dgm:pt modelId="{E7B90E77-54D1-4E52-B37E-61A01333DB71}" type="pres">
      <dgm:prSet presAssocID="{5CBD31B5-82F4-458C-AFA7-15285720691A}" presName="LevelOneTextNode" presStyleLbl="node0" presStyleIdx="0" presStyleCnt="1" custScaleX="124186" custScaleY="139280" custLinFactY="-1017" custLinFactNeighborX="-4900" custLinFactNeighborY="-100000">
        <dgm:presLayoutVars>
          <dgm:chPref val="3"/>
        </dgm:presLayoutVars>
      </dgm:prSet>
      <dgm:spPr/>
      <dgm:t>
        <a:bodyPr/>
        <a:lstStyle/>
        <a:p>
          <a:endParaRPr lang="en-US"/>
        </a:p>
      </dgm:t>
    </dgm:pt>
    <dgm:pt modelId="{D7B19EC6-F9A7-469D-9C1B-107C895F30CE}" type="pres">
      <dgm:prSet presAssocID="{5CBD31B5-82F4-458C-AFA7-15285720691A}" presName="level2hierChild" presStyleCnt="0"/>
      <dgm:spPr/>
      <dgm:t>
        <a:bodyPr/>
        <a:lstStyle/>
        <a:p>
          <a:endParaRPr lang="en-US"/>
        </a:p>
      </dgm:t>
    </dgm:pt>
    <dgm:pt modelId="{33E6F680-1B3C-4A64-A1C1-642A09045698}" type="pres">
      <dgm:prSet presAssocID="{3F807AC9-246A-477B-AAE6-1146C5EEC2C8}" presName="conn2-1" presStyleLbl="parChTrans1D2" presStyleIdx="0" presStyleCnt="2"/>
      <dgm:spPr/>
      <dgm:t>
        <a:bodyPr/>
        <a:lstStyle/>
        <a:p>
          <a:pPr rtl="1"/>
          <a:endParaRPr lang="fa-IR"/>
        </a:p>
      </dgm:t>
    </dgm:pt>
    <dgm:pt modelId="{1E6224BD-A931-4B76-86A7-7B74AC754468}" type="pres">
      <dgm:prSet presAssocID="{3F807AC9-246A-477B-AAE6-1146C5EEC2C8}" presName="connTx" presStyleLbl="parChTrans1D2" presStyleIdx="0" presStyleCnt="2"/>
      <dgm:spPr/>
      <dgm:t>
        <a:bodyPr/>
        <a:lstStyle/>
        <a:p>
          <a:pPr rtl="1"/>
          <a:endParaRPr lang="fa-IR"/>
        </a:p>
      </dgm:t>
    </dgm:pt>
    <dgm:pt modelId="{E887EFD9-E721-4E64-A272-C8BAED42E2E8}" type="pres">
      <dgm:prSet presAssocID="{7AA5C320-9B83-41A6-964A-81B4BD7C9D96}" presName="root2" presStyleCnt="0"/>
      <dgm:spPr/>
      <dgm:t>
        <a:bodyPr/>
        <a:lstStyle/>
        <a:p>
          <a:endParaRPr lang="en-US"/>
        </a:p>
      </dgm:t>
    </dgm:pt>
    <dgm:pt modelId="{31936DCC-B018-4E76-9C6D-68BF63B4BF76}" type="pres">
      <dgm:prSet presAssocID="{7AA5C320-9B83-41A6-964A-81B4BD7C9D96}" presName="LevelTwoTextNode" presStyleLbl="node2" presStyleIdx="0" presStyleCnt="2" custScaleX="106785" custScaleY="103766" custLinFactNeighborX="-4645" custLinFactNeighborY="-99875">
        <dgm:presLayoutVars>
          <dgm:chPref val="3"/>
        </dgm:presLayoutVars>
      </dgm:prSet>
      <dgm:spPr/>
      <dgm:t>
        <a:bodyPr/>
        <a:lstStyle/>
        <a:p>
          <a:endParaRPr lang="en-US"/>
        </a:p>
      </dgm:t>
    </dgm:pt>
    <dgm:pt modelId="{276A5F08-977D-4E5D-8F4E-E2A4D5A0ACCF}" type="pres">
      <dgm:prSet presAssocID="{7AA5C320-9B83-41A6-964A-81B4BD7C9D96}" presName="level3hierChild" presStyleCnt="0"/>
      <dgm:spPr/>
      <dgm:t>
        <a:bodyPr/>
        <a:lstStyle/>
        <a:p>
          <a:endParaRPr lang="en-US"/>
        </a:p>
      </dgm:t>
    </dgm:pt>
    <dgm:pt modelId="{EC69EE94-B1B7-4F11-8F08-5EB575B5A300}" type="pres">
      <dgm:prSet presAssocID="{45296480-0F1D-47C3-B800-69A5EB67307A}" presName="conn2-1" presStyleLbl="parChTrans1D3" presStyleIdx="0" presStyleCnt="2"/>
      <dgm:spPr/>
      <dgm:t>
        <a:bodyPr/>
        <a:lstStyle/>
        <a:p>
          <a:pPr rtl="1"/>
          <a:endParaRPr lang="fa-IR"/>
        </a:p>
      </dgm:t>
    </dgm:pt>
    <dgm:pt modelId="{A9F29ABD-DEC5-4CB2-8849-63883CCD2D3E}" type="pres">
      <dgm:prSet presAssocID="{45296480-0F1D-47C3-B800-69A5EB67307A}" presName="connTx" presStyleLbl="parChTrans1D3" presStyleIdx="0" presStyleCnt="2"/>
      <dgm:spPr/>
      <dgm:t>
        <a:bodyPr/>
        <a:lstStyle/>
        <a:p>
          <a:pPr rtl="1"/>
          <a:endParaRPr lang="fa-IR"/>
        </a:p>
      </dgm:t>
    </dgm:pt>
    <dgm:pt modelId="{4948C6EC-EFAE-4896-AA0B-8C54B7AF5FB0}" type="pres">
      <dgm:prSet presAssocID="{EF06FC2A-B1DD-4F67-9AAB-02617702778D}" presName="root2" presStyleCnt="0"/>
      <dgm:spPr/>
      <dgm:t>
        <a:bodyPr/>
        <a:lstStyle/>
        <a:p>
          <a:endParaRPr lang="en-US"/>
        </a:p>
      </dgm:t>
    </dgm:pt>
    <dgm:pt modelId="{F644E145-4682-4877-9A70-ABC5547A88A3}" type="pres">
      <dgm:prSet presAssocID="{EF06FC2A-B1DD-4F67-9AAB-02617702778D}" presName="LevelTwoTextNode" presStyleLbl="node3" presStyleIdx="0" presStyleCnt="2" custScaleX="118076" custScaleY="119910" custLinFactNeighborX="1041" custLinFactNeighborY="-31356">
        <dgm:presLayoutVars>
          <dgm:chPref val="3"/>
        </dgm:presLayoutVars>
      </dgm:prSet>
      <dgm:spPr/>
      <dgm:t>
        <a:bodyPr/>
        <a:lstStyle/>
        <a:p>
          <a:endParaRPr lang="en-US"/>
        </a:p>
      </dgm:t>
    </dgm:pt>
    <dgm:pt modelId="{C577E9F9-F97F-4A08-9FCD-F1C5A2A57F04}" type="pres">
      <dgm:prSet presAssocID="{EF06FC2A-B1DD-4F67-9AAB-02617702778D}" presName="level3hierChild" presStyleCnt="0"/>
      <dgm:spPr/>
      <dgm:t>
        <a:bodyPr/>
        <a:lstStyle/>
        <a:p>
          <a:endParaRPr lang="en-US"/>
        </a:p>
      </dgm:t>
    </dgm:pt>
    <dgm:pt modelId="{73B05631-8F7B-408A-AD5B-212F2629CB67}" type="pres">
      <dgm:prSet presAssocID="{0F2C568E-7F64-4F99-B431-BC6FD68FCBB6}" presName="conn2-1" presStyleLbl="parChTrans1D3" presStyleIdx="1" presStyleCnt="2"/>
      <dgm:spPr/>
      <dgm:t>
        <a:bodyPr/>
        <a:lstStyle/>
        <a:p>
          <a:pPr rtl="1"/>
          <a:endParaRPr lang="fa-IR"/>
        </a:p>
      </dgm:t>
    </dgm:pt>
    <dgm:pt modelId="{F7C46FB0-EF74-4757-AB7F-5CA06DA252C9}" type="pres">
      <dgm:prSet presAssocID="{0F2C568E-7F64-4F99-B431-BC6FD68FCBB6}" presName="connTx" presStyleLbl="parChTrans1D3" presStyleIdx="1" presStyleCnt="2"/>
      <dgm:spPr/>
      <dgm:t>
        <a:bodyPr/>
        <a:lstStyle/>
        <a:p>
          <a:pPr rtl="1"/>
          <a:endParaRPr lang="fa-IR"/>
        </a:p>
      </dgm:t>
    </dgm:pt>
    <dgm:pt modelId="{E28AC635-52D3-4C54-A7D5-701ECF8B9CB5}" type="pres">
      <dgm:prSet presAssocID="{19DA094A-510A-467C-B99F-3F68300264F4}" presName="root2" presStyleCnt="0"/>
      <dgm:spPr/>
      <dgm:t>
        <a:bodyPr/>
        <a:lstStyle/>
        <a:p>
          <a:endParaRPr lang="en-US"/>
        </a:p>
      </dgm:t>
    </dgm:pt>
    <dgm:pt modelId="{325A3F73-CBB7-4719-9EF5-2EEB2EA69D2F}" type="pres">
      <dgm:prSet presAssocID="{19DA094A-510A-467C-B99F-3F68300264F4}" presName="LevelTwoTextNode" presStyleLbl="node3" presStyleIdx="1" presStyleCnt="2" custScaleX="115094" custScaleY="120121" custLinFactNeighborX="4023" custLinFactNeighborY="-22065">
        <dgm:presLayoutVars>
          <dgm:chPref val="3"/>
        </dgm:presLayoutVars>
      </dgm:prSet>
      <dgm:spPr/>
      <dgm:t>
        <a:bodyPr/>
        <a:lstStyle/>
        <a:p>
          <a:endParaRPr lang="en-US"/>
        </a:p>
      </dgm:t>
    </dgm:pt>
    <dgm:pt modelId="{85C3E246-34FF-4C2C-BEFC-A2596BE21074}" type="pres">
      <dgm:prSet presAssocID="{19DA094A-510A-467C-B99F-3F68300264F4}" presName="level3hierChild" presStyleCnt="0"/>
      <dgm:spPr/>
      <dgm:t>
        <a:bodyPr/>
        <a:lstStyle/>
        <a:p>
          <a:endParaRPr lang="en-US"/>
        </a:p>
      </dgm:t>
    </dgm:pt>
    <dgm:pt modelId="{1F707536-37C2-4FDF-AFD7-985DC440B211}" type="pres">
      <dgm:prSet presAssocID="{A75EF69C-2B20-4D85-B569-15FFDFC3F591}" presName="conn2-1" presStyleLbl="parChTrans1D2" presStyleIdx="1" presStyleCnt="2"/>
      <dgm:spPr/>
      <dgm:t>
        <a:bodyPr/>
        <a:lstStyle/>
        <a:p>
          <a:pPr rtl="1"/>
          <a:endParaRPr lang="fa-IR"/>
        </a:p>
      </dgm:t>
    </dgm:pt>
    <dgm:pt modelId="{4C90CE9F-FEAA-4EBE-B4A3-2D93139B012B}" type="pres">
      <dgm:prSet presAssocID="{A75EF69C-2B20-4D85-B569-15FFDFC3F591}" presName="connTx" presStyleLbl="parChTrans1D2" presStyleIdx="1" presStyleCnt="2"/>
      <dgm:spPr/>
      <dgm:t>
        <a:bodyPr/>
        <a:lstStyle/>
        <a:p>
          <a:pPr rtl="1"/>
          <a:endParaRPr lang="fa-IR"/>
        </a:p>
      </dgm:t>
    </dgm:pt>
    <dgm:pt modelId="{9C14297B-A0B0-44A4-85FA-42223BF12D83}" type="pres">
      <dgm:prSet presAssocID="{C21900F1-C876-48CD-8074-F65BE145D1DE}" presName="root2" presStyleCnt="0"/>
      <dgm:spPr/>
      <dgm:t>
        <a:bodyPr/>
        <a:lstStyle/>
        <a:p>
          <a:endParaRPr lang="en-US"/>
        </a:p>
      </dgm:t>
    </dgm:pt>
    <dgm:pt modelId="{DBBE3C7D-C53A-4BC6-9153-826F44A886DE}" type="pres">
      <dgm:prSet presAssocID="{C21900F1-C876-48CD-8074-F65BE145D1DE}" presName="LevelTwoTextNode" presStyleLbl="node2" presStyleIdx="1" presStyleCnt="2" custScaleX="110928" custScaleY="109172" custLinFactNeighborX="-2903" custLinFactNeighborY="-83616">
        <dgm:presLayoutVars>
          <dgm:chPref val="3"/>
        </dgm:presLayoutVars>
      </dgm:prSet>
      <dgm:spPr/>
      <dgm:t>
        <a:bodyPr/>
        <a:lstStyle/>
        <a:p>
          <a:pPr rtl="1"/>
          <a:endParaRPr lang="fa-IR"/>
        </a:p>
      </dgm:t>
    </dgm:pt>
    <dgm:pt modelId="{1685FEA6-128C-45D6-B4CF-8113B3706485}" type="pres">
      <dgm:prSet presAssocID="{C21900F1-C876-48CD-8074-F65BE145D1DE}" presName="level3hierChild" presStyleCnt="0"/>
      <dgm:spPr/>
      <dgm:t>
        <a:bodyPr/>
        <a:lstStyle/>
        <a:p>
          <a:endParaRPr lang="en-US"/>
        </a:p>
      </dgm:t>
    </dgm:pt>
  </dgm:ptLst>
  <dgm:cxnLst>
    <dgm:cxn modelId="{24FEDD04-B6C5-4434-8B92-CDBC39F29989}" type="presOf" srcId="{7AA5C320-9B83-41A6-964A-81B4BD7C9D96}" destId="{31936DCC-B018-4E76-9C6D-68BF63B4BF76}" srcOrd="0" destOrd="0" presId="urn:microsoft.com/office/officeart/2005/8/layout/hierarchy2"/>
    <dgm:cxn modelId="{8B03067F-7D3C-4165-B052-726852251904}" type="presOf" srcId="{EF06FC2A-B1DD-4F67-9AAB-02617702778D}" destId="{F644E145-4682-4877-9A70-ABC5547A88A3}" srcOrd="0" destOrd="0" presId="urn:microsoft.com/office/officeart/2005/8/layout/hierarchy2"/>
    <dgm:cxn modelId="{7FD610BA-6A9B-4D33-9B8D-30F89E038C0C}" srcId="{2E0481B2-CF8D-4779-B3DB-A515DE7B7216}" destId="{5CBD31B5-82F4-458C-AFA7-15285720691A}" srcOrd="0" destOrd="0" parTransId="{85D1E0F1-6B51-455A-B11E-AB565A25C895}" sibTransId="{1DDBDA89-D380-48A7-946B-F33D3555A5AA}"/>
    <dgm:cxn modelId="{A1403584-05CF-4547-9EB7-D3F54C97EDF4}" type="presOf" srcId="{0F2C568E-7F64-4F99-B431-BC6FD68FCBB6}" destId="{73B05631-8F7B-408A-AD5B-212F2629CB67}" srcOrd="0" destOrd="0" presId="urn:microsoft.com/office/officeart/2005/8/layout/hierarchy2"/>
    <dgm:cxn modelId="{FF5DDD97-566B-4787-A363-742CF87075AD}" type="presOf" srcId="{C21900F1-C876-48CD-8074-F65BE145D1DE}" destId="{DBBE3C7D-C53A-4BC6-9153-826F44A886DE}" srcOrd="0" destOrd="0" presId="urn:microsoft.com/office/officeart/2005/8/layout/hierarchy2"/>
    <dgm:cxn modelId="{E72BAB51-AEF4-44F9-AF70-BEABA48C8889}" type="presOf" srcId="{3F807AC9-246A-477B-AAE6-1146C5EEC2C8}" destId="{33E6F680-1B3C-4A64-A1C1-642A09045698}" srcOrd="0" destOrd="0" presId="urn:microsoft.com/office/officeart/2005/8/layout/hierarchy2"/>
    <dgm:cxn modelId="{2D4EB71A-6E4E-40D0-80B2-1D4CC7877C49}" srcId="{5CBD31B5-82F4-458C-AFA7-15285720691A}" destId="{C21900F1-C876-48CD-8074-F65BE145D1DE}" srcOrd="1" destOrd="0" parTransId="{A75EF69C-2B20-4D85-B569-15FFDFC3F591}" sibTransId="{5CD849E4-066E-4FA4-9DCA-6EE80B9AA4B7}"/>
    <dgm:cxn modelId="{CD95CF5F-8D54-45BD-9314-DD151FED3A22}" srcId="{7AA5C320-9B83-41A6-964A-81B4BD7C9D96}" destId="{19DA094A-510A-467C-B99F-3F68300264F4}" srcOrd="1" destOrd="0" parTransId="{0F2C568E-7F64-4F99-B431-BC6FD68FCBB6}" sibTransId="{B4E0335C-FF13-47E0-A30E-180941070642}"/>
    <dgm:cxn modelId="{6EF3AA24-00FE-4D7C-847C-450720035795}" type="presOf" srcId="{2E0481B2-CF8D-4779-B3DB-A515DE7B7216}" destId="{307F4933-8707-43CC-BF53-7C67A4F917C1}" srcOrd="0" destOrd="0" presId="urn:microsoft.com/office/officeart/2005/8/layout/hierarchy2"/>
    <dgm:cxn modelId="{2E8B085E-07E7-46AB-85ED-7623602D5655}" type="presOf" srcId="{5CBD31B5-82F4-458C-AFA7-15285720691A}" destId="{E7B90E77-54D1-4E52-B37E-61A01333DB71}" srcOrd="0" destOrd="0" presId="urn:microsoft.com/office/officeart/2005/8/layout/hierarchy2"/>
    <dgm:cxn modelId="{7EE26DDE-84A8-49E4-8178-9DF102244B7D}" type="presOf" srcId="{45296480-0F1D-47C3-B800-69A5EB67307A}" destId="{A9F29ABD-DEC5-4CB2-8849-63883CCD2D3E}" srcOrd="1" destOrd="0" presId="urn:microsoft.com/office/officeart/2005/8/layout/hierarchy2"/>
    <dgm:cxn modelId="{8B6692EF-B418-4716-8E70-9BB3AFEE56F9}" type="presOf" srcId="{3F807AC9-246A-477B-AAE6-1146C5EEC2C8}" destId="{1E6224BD-A931-4B76-86A7-7B74AC754468}" srcOrd="1" destOrd="0" presId="urn:microsoft.com/office/officeart/2005/8/layout/hierarchy2"/>
    <dgm:cxn modelId="{BF76C064-31E6-47BF-BDBC-588A53330599}" type="presOf" srcId="{A75EF69C-2B20-4D85-B569-15FFDFC3F591}" destId="{4C90CE9F-FEAA-4EBE-B4A3-2D93139B012B}" srcOrd="1" destOrd="0" presId="urn:microsoft.com/office/officeart/2005/8/layout/hierarchy2"/>
    <dgm:cxn modelId="{1D169CBB-D892-4E8E-9475-680AD2690B18}" srcId="{7AA5C320-9B83-41A6-964A-81B4BD7C9D96}" destId="{EF06FC2A-B1DD-4F67-9AAB-02617702778D}" srcOrd="0" destOrd="0" parTransId="{45296480-0F1D-47C3-B800-69A5EB67307A}" sibTransId="{8049908A-2C34-4D3A-B78F-0A93DE4C918F}"/>
    <dgm:cxn modelId="{BEEA38C4-2DF4-4612-9585-7854C38FE417}" type="presOf" srcId="{45296480-0F1D-47C3-B800-69A5EB67307A}" destId="{EC69EE94-B1B7-4F11-8F08-5EB575B5A300}" srcOrd="0" destOrd="0" presId="urn:microsoft.com/office/officeart/2005/8/layout/hierarchy2"/>
    <dgm:cxn modelId="{6A1A03A3-0843-44F2-9D20-435C22434861}" type="presOf" srcId="{19DA094A-510A-467C-B99F-3F68300264F4}" destId="{325A3F73-CBB7-4719-9EF5-2EEB2EA69D2F}" srcOrd="0" destOrd="0" presId="urn:microsoft.com/office/officeart/2005/8/layout/hierarchy2"/>
    <dgm:cxn modelId="{964D4CD8-F8A3-4E96-A99D-9BA64E5BE778}" type="presOf" srcId="{0F2C568E-7F64-4F99-B431-BC6FD68FCBB6}" destId="{F7C46FB0-EF74-4757-AB7F-5CA06DA252C9}" srcOrd="1" destOrd="0" presId="urn:microsoft.com/office/officeart/2005/8/layout/hierarchy2"/>
    <dgm:cxn modelId="{F0AC94D4-BA48-4869-9126-FF9D60679C58}" srcId="{5CBD31B5-82F4-458C-AFA7-15285720691A}" destId="{7AA5C320-9B83-41A6-964A-81B4BD7C9D96}" srcOrd="0" destOrd="0" parTransId="{3F807AC9-246A-477B-AAE6-1146C5EEC2C8}" sibTransId="{2B9B8409-3439-470D-83D7-FBDD92F192C6}"/>
    <dgm:cxn modelId="{AE3C4C59-B579-4910-AD09-772F035A7AF3}" type="presOf" srcId="{A75EF69C-2B20-4D85-B569-15FFDFC3F591}" destId="{1F707536-37C2-4FDF-AFD7-985DC440B211}" srcOrd="0" destOrd="0" presId="urn:microsoft.com/office/officeart/2005/8/layout/hierarchy2"/>
    <dgm:cxn modelId="{E2971401-9C1E-4374-926F-2E2558116663}" type="presParOf" srcId="{307F4933-8707-43CC-BF53-7C67A4F917C1}" destId="{2157416B-3892-44CB-A3EA-BAB3043A07CB}" srcOrd="0" destOrd="0" presId="urn:microsoft.com/office/officeart/2005/8/layout/hierarchy2"/>
    <dgm:cxn modelId="{7FB28CC3-F667-4500-9389-A3CF0E1F0A55}" type="presParOf" srcId="{2157416B-3892-44CB-A3EA-BAB3043A07CB}" destId="{E7B90E77-54D1-4E52-B37E-61A01333DB71}" srcOrd="0" destOrd="0" presId="urn:microsoft.com/office/officeart/2005/8/layout/hierarchy2"/>
    <dgm:cxn modelId="{818D21FC-63C4-4367-8FA7-7432A5D1E11E}" type="presParOf" srcId="{2157416B-3892-44CB-A3EA-BAB3043A07CB}" destId="{D7B19EC6-F9A7-469D-9C1B-107C895F30CE}" srcOrd="1" destOrd="0" presId="urn:microsoft.com/office/officeart/2005/8/layout/hierarchy2"/>
    <dgm:cxn modelId="{5376BA49-9C48-4F29-966B-65058D0C4E0E}" type="presParOf" srcId="{D7B19EC6-F9A7-469D-9C1B-107C895F30CE}" destId="{33E6F680-1B3C-4A64-A1C1-642A09045698}" srcOrd="0" destOrd="0" presId="urn:microsoft.com/office/officeart/2005/8/layout/hierarchy2"/>
    <dgm:cxn modelId="{975B1B29-FF77-490F-AC85-64306188C727}" type="presParOf" srcId="{33E6F680-1B3C-4A64-A1C1-642A09045698}" destId="{1E6224BD-A931-4B76-86A7-7B74AC754468}" srcOrd="0" destOrd="0" presId="urn:microsoft.com/office/officeart/2005/8/layout/hierarchy2"/>
    <dgm:cxn modelId="{3D3AA774-B721-4C9B-BD2A-5A049B7938B1}" type="presParOf" srcId="{D7B19EC6-F9A7-469D-9C1B-107C895F30CE}" destId="{E887EFD9-E721-4E64-A272-C8BAED42E2E8}" srcOrd="1" destOrd="0" presId="urn:microsoft.com/office/officeart/2005/8/layout/hierarchy2"/>
    <dgm:cxn modelId="{A6FEE46B-3A55-4746-B231-BF1466B0038A}" type="presParOf" srcId="{E887EFD9-E721-4E64-A272-C8BAED42E2E8}" destId="{31936DCC-B018-4E76-9C6D-68BF63B4BF76}" srcOrd="0" destOrd="0" presId="urn:microsoft.com/office/officeart/2005/8/layout/hierarchy2"/>
    <dgm:cxn modelId="{40123BCB-E32F-4AFC-96E8-FE85A635313B}" type="presParOf" srcId="{E887EFD9-E721-4E64-A272-C8BAED42E2E8}" destId="{276A5F08-977D-4E5D-8F4E-E2A4D5A0ACCF}" srcOrd="1" destOrd="0" presId="urn:microsoft.com/office/officeart/2005/8/layout/hierarchy2"/>
    <dgm:cxn modelId="{E9F79D75-4F82-4B96-9FF7-AF96D2223D75}" type="presParOf" srcId="{276A5F08-977D-4E5D-8F4E-E2A4D5A0ACCF}" destId="{EC69EE94-B1B7-4F11-8F08-5EB575B5A300}" srcOrd="0" destOrd="0" presId="urn:microsoft.com/office/officeart/2005/8/layout/hierarchy2"/>
    <dgm:cxn modelId="{62371BBF-C82F-4A42-9407-7D1670DBDAEF}" type="presParOf" srcId="{EC69EE94-B1B7-4F11-8F08-5EB575B5A300}" destId="{A9F29ABD-DEC5-4CB2-8849-63883CCD2D3E}" srcOrd="0" destOrd="0" presId="urn:microsoft.com/office/officeart/2005/8/layout/hierarchy2"/>
    <dgm:cxn modelId="{9C0EAC24-AB31-4F1D-A0FF-33D337AB7AB0}" type="presParOf" srcId="{276A5F08-977D-4E5D-8F4E-E2A4D5A0ACCF}" destId="{4948C6EC-EFAE-4896-AA0B-8C54B7AF5FB0}" srcOrd="1" destOrd="0" presId="urn:microsoft.com/office/officeart/2005/8/layout/hierarchy2"/>
    <dgm:cxn modelId="{692BA21D-EE6E-4AEB-9894-2CA3F31E2C37}" type="presParOf" srcId="{4948C6EC-EFAE-4896-AA0B-8C54B7AF5FB0}" destId="{F644E145-4682-4877-9A70-ABC5547A88A3}" srcOrd="0" destOrd="0" presId="urn:microsoft.com/office/officeart/2005/8/layout/hierarchy2"/>
    <dgm:cxn modelId="{A5B44202-B72A-4B6D-86C4-97E2E1BC66A5}" type="presParOf" srcId="{4948C6EC-EFAE-4896-AA0B-8C54B7AF5FB0}" destId="{C577E9F9-F97F-4A08-9FCD-F1C5A2A57F04}" srcOrd="1" destOrd="0" presId="urn:microsoft.com/office/officeart/2005/8/layout/hierarchy2"/>
    <dgm:cxn modelId="{74AC37A6-D058-4959-945A-B06A1A14C1ED}" type="presParOf" srcId="{276A5F08-977D-4E5D-8F4E-E2A4D5A0ACCF}" destId="{73B05631-8F7B-408A-AD5B-212F2629CB67}" srcOrd="2" destOrd="0" presId="urn:microsoft.com/office/officeart/2005/8/layout/hierarchy2"/>
    <dgm:cxn modelId="{19521AB4-C73B-467F-BCF5-69E96BA0C21B}" type="presParOf" srcId="{73B05631-8F7B-408A-AD5B-212F2629CB67}" destId="{F7C46FB0-EF74-4757-AB7F-5CA06DA252C9}" srcOrd="0" destOrd="0" presId="urn:microsoft.com/office/officeart/2005/8/layout/hierarchy2"/>
    <dgm:cxn modelId="{EAA0B12F-4B5F-49D0-A788-5FBD87001EB1}" type="presParOf" srcId="{276A5F08-977D-4E5D-8F4E-E2A4D5A0ACCF}" destId="{E28AC635-52D3-4C54-A7D5-701ECF8B9CB5}" srcOrd="3" destOrd="0" presId="urn:microsoft.com/office/officeart/2005/8/layout/hierarchy2"/>
    <dgm:cxn modelId="{E463C1FF-D5B1-4174-A589-F063F88CA43E}" type="presParOf" srcId="{E28AC635-52D3-4C54-A7D5-701ECF8B9CB5}" destId="{325A3F73-CBB7-4719-9EF5-2EEB2EA69D2F}" srcOrd="0" destOrd="0" presId="urn:microsoft.com/office/officeart/2005/8/layout/hierarchy2"/>
    <dgm:cxn modelId="{8893C78F-D272-4FB3-9528-3902E2638686}" type="presParOf" srcId="{E28AC635-52D3-4C54-A7D5-701ECF8B9CB5}" destId="{85C3E246-34FF-4C2C-BEFC-A2596BE21074}" srcOrd="1" destOrd="0" presId="urn:microsoft.com/office/officeart/2005/8/layout/hierarchy2"/>
    <dgm:cxn modelId="{094080CC-8292-4745-B41D-428793E1B284}" type="presParOf" srcId="{D7B19EC6-F9A7-469D-9C1B-107C895F30CE}" destId="{1F707536-37C2-4FDF-AFD7-985DC440B211}" srcOrd="2" destOrd="0" presId="urn:microsoft.com/office/officeart/2005/8/layout/hierarchy2"/>
    <dgm:cxn modelId="{8F0D3334-A7E3-481D-953E-08391B1E3678}" type="presParOf" srcId="{1F707536-37C2-4FDF-AFD7-985DC440B211}" destId="{4C90CE9F-FEAA-4EBE-B4A3-2D93139B012B}" srcOrd="0" destOrd="0" presId="urn:microsoft.com/office/officeart/2005/8/layout/hierarchy2"/>
    <dgm:cxn modelId="{8F5D8223-3D6B-4590-A79E-E12169A09273}" type="presParOf" srcId="{D7B19EC6-F9A7-469D-9C1B-107C895F30CE}" destId="{9C14297B-A0B0-44A4-85FA-42223BF12D83}" srcOrd="3" destOrd="0" presId="urn:microsoft.com/office/officeart/2005/8/layout/hierarchy2"/>
    <dgm:cxn modelId="{5F7B2376-E433-4F57-B03A-9CC14AA31CFA}" type="presParOf" srcId="{9C14297B-A0B0-44A4-85FA-42223BF12D83}" destId="{DBBE3C7D-C53A-4BC6-9153-826F44A886DE}" srcOrd="0" destOrd="0" presId="urn:microsoft.com/office/officeart/2005/8/layout/hierarchy2"/>
    <dgm:cxn modelId="{4C73F7D2-C5ED-4309-90D5-B9C8E61C20E4}" type="presParOf" srcId="{9C14297B-A0B0-44A4-85FA-42223BF12D83}" destId="{1685FEA6-128C-45D6-B4CF-8113B370648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2FE7A-930C-43D3-BA4A-F56CE8BFA4E2}">
      <dsp:nvSpPr>
        <dsp:cNvPr id="0" name=""/>
        <dsp:cNvSpPr/>
      </dsp:nvSpPr>
      <dsp:spPr>
        <a:xfrm>
          <a:off x="484083" y="1390"/>
          <a:ext cx="2634685" cy="1580811"/>
        </a:xfrm>
        <a:prstGeom prst="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b="1" kern="1200" dirty="0" smtClean="0">
              <a:cs typeface="B Nazanin" panose="00000400000000000000" pitchFamily="2" charset="-78"/>
            </a:rPr>
            <a:t>جمهوری فدرال تشکیل شده از 26 </a:t>
          </a:r>
          <a:r>
            <a:rPr lang="fa-IR" sz="2200" b="1" kern="1200" dirty="0" err="1" smtClean="0">
              <a:cs typeface="B Nazanin" panose="00000400000000000000" pitchFamily="2" charset="-78"/>
            </a:rPr>
            <a:t>کانتون</a:t>
          </a:r>
          <a:r>
            <a:rPr lang="fa-IR" sz="2200" b="1" kern="1200" dirty="0" smtClean="0">
              <a:cs typeface="B Nazanin" panose="00000400000000000000" pitchFamily="2" charset="-78"/>
            </a:rPr>
            <a:t> مستقل</a:t>
          </a:r>
          <a:endParaRPr lang="en-US" sz="2200" b="1" kern="1200" dirty="0">
            <a:cs typeface="B Nazanin" panose="00000400000000000000" pitchFamily="2" charset="-78"/>
          </a:endParaRPr>
        </a:p>
      </dsp:txBody>
      <dsp:txXfrm>
        <a:off x="484083" y="1390"/>
        <a:ext cx="2634685" cy="1580811"/>
      </dsp:txXfrm>
    </dsp:sp>
    <dsp:sp modelId="{1EBA1056-0575-4E38-85D0-7B94FD5B8D5A}">
      <dsp:nvSpPr>
        <dsp:cNvPr id="0" name=""/>
        <dsp:cNvSpPr/>
      </dsp:nvSpPr>
      <dsp:spPr>
        <a:xfrm>
          <a:off x="3643493" y="0"/>
          <a:ext cx="2634685" cy="1580811"/>
        </a:xfrm>
        <a:prstGeom prst="rect">
          <a:avLst/>
        </a:prstGeom>
        <a:solidFill>
          <a:schemeClr val="accent3">
            <a:hueOff val="239195"/>
            <a:satOff val="1989"/>
            <a:lumOff val="15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b="1" kern="1200" dirty="0" smtClean="0">
              <a:cs typeface="B Nazanin" panose="00000400000000000000" pitchFamily="2" charset="-78"/>
            </a:rPr>
            <a:t>41285 کیلومتر مربع واقع در غرب اروپای مرکزی، 8 میلیون نفر جمعیت</a:t>
          </a:r>
          <a:endParaRPr lang="en-US" sz="2200" b="1" kern="1200" dirty="0">
            <a:cs typeface="B Nazanin" panose="00000400000000000000" pitchFamily="2" charset="-78"/>
          </a:endParaRPr>
        </a:p>
      </dsp:txBody>
      <dsp:txXfrm>
        <a:off x="3643493" y="0"/>
        <a:ext cx="2634685" cy="1580811"/>
      </dsp:txXfrm>
    </dsp:sp>
    <dsp:sp modelId="{FD5F848E-F523-4C0D-AA4B-92B8963EF834}">
      <dsp:nvSpPr>
        <dsp:cNvPr id="0" name=""/>
        <dsp:cNvSpPr/>
      </dsp:nvSpPr>
      <dsp:spPr>
        <a:xfrm>
          <a:off x="3645074" y="1748435"/>
          <a:ext cx="2634685" cy="1580811"/>
        </a:xfrm>
        <a:prstGeom prst="rect">
          <a:avLst/>
        </a:prstGeom>
        <a:solidFill>
          <a:schemeClr val="accent3">
            <a:hueOff val="478391"/>
            <a:satOff val="3977"/>
            <a:lumOff val="314"/>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b="1" kern="1200" dirty="0" smtClean="0">
              <a:cs typeface="B Nazanin" panose="00000400000000000000" pitchFamily="2" charset="-78"/>
            </a:rPr>
            <a:t>عدم عضویت در اتحادیه اروپا، سیاست </a:t>
          </a:r>
          <a:r>
            <a:rPr lang="fa-IR" sz="2200" b="1" kern="1200" dirty="0" err="1" smtClean="0">
              <a:cs typeface="B Nazanin" panose="00000400000000000000" pitchFamily="2" charset="-78"/>
            </a:rPr>
            <a:t>بی‌طرفی</a:t>
          </a:r>
          <a:r>
            <a:rPr lang="fa-IR" sz="2200" b="1" kern="1200" dirty="0" smtClean="0">
              <a:cs typeface="B Nazanin" panose="00000400000000000000" pitchFamily="2" charset="-78"/>
            </a:rPr>
            <a:t> سیاسی</a:t>
          </a:r>
          <a:endParaRPr lang="en-US" sz="2200" b="1" kern="1200" dirty="0">
            <a:cs typeface="B Nazanin" panose="00000400000000000000" pitchFamily="2" charset="-78"/>
          </a:endParaRPr>
        </a:p>
      </dsp:txBody>
      <dsp:txXfrm>
        <a:off x="3645074" y="1748435"/>
        <a:ext cx="2634685" cy="1580811"/>
      </dsp:txXfrm>
    </dsp:sp>
    <dsp:sp modelId="{EE885478-FBD5-4C06-9B24-F78C3C3EA8A7}">
      <dsp:nvSpPr>
        <dsp:cNvPr id="0" name=""/>
        <dsp:cNvSpPr/>
      </dsp:nvSpPr>
      <dsp:spPr>
        <a:xfrm>
          <a:off x="3642202" y="3567459"/>
          <a:ext cx="2634685" cy="1580811"/>
        </a:xfrm>
        <a:prstGeom prst="rect">
          <a:avLst/>
        </a:prstGeom>
        <a:solidFill>
          <a:schemeClr val="accent3">
            <a:hueOff val="717586"/>
            <a:satOff val="5966"/>
            <a:lumOff val="47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b="1" kern="1200" dirty="0" smtClean="0">
              <a:cs typeface="B Nazanin" panose="00000400000000000000" pitchFamily="2" charset="-78"/>
            </a:rPr>
            <a:t>چهار زبان رسمی آلمانی، فرانسوی، ایتالیایی و </a:t>
          </a:r>
          <a:r>
            <a:rPr lang="fa-IR" sz="2200" b="1" kern="1200" dirty="0" err="1" smtClean="0">
              <a:cs typeface="B Nazanin" panose="00000400000000000000" pitchFamily="2" charset="-78"/>
            </a:rPr>
            <a:t>رمانش</a:t>
          </a:r>
          <a:endParaRPr lang="en-US" sz="2200" b="1" kern="1200" dirty="0">
            <a:cs typeface="B Nazanin" panose="00000400000000000000" pitchFamily="2" charset="-78"/>
          </a:endParaRPr>
        </a:p>
      </dsp:txBody>
      <dsp:txXfrm>
        <a:off x="3642202" y="3567459"/>
        <a:ext cx="2634685" cy="1580811"/>
      </dsp:txXfrm>
    </dsp:sp>
    <dsp:sp modelId="{E154B0AF-BE09-4401-8BFC-DC2640DED6BA}">
      <dsp:nvSpPr>
        <dsp:cNvPr id="0" name=""/>
        <dsp:cNvSpPr/>
      </dsp:nvSpPr>
      <dsp:spPr>
        <a:xfrm>
          <a:off x="493094" y="1759195"/>
          <a:ext cx="2634685" cy="1580811"/>
        </a:xfrm>
        <a:prstGeom prst="rect">
          <a:avLst/>
        </a:prstGeom>
        <a:solidFill>
          <a:schemeClr val="accent3">
            <a:hueOff val="956782"/>
            <a:satOff val="7954"/>
            <a:lumOff val="62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b="1" kern="1200" dirty="0" smtClean="0">
              <a:cs typeface="B Nazanin" panose="00000400000000000000" pitchFamily="2" charset="-78"/>
            </a:rPr>
            <a:t>میزبانی از نهادهای </a:t>
          </a:r>
          <a:r>
            <a:rPr lang="fa-IR" sz="2200" b="1" kern="1200" dirty="0" err="1" smtClean="0">
              <a:cs typeface="B Nazanin" panose="00000400000000000000" pitchFamily="2" charset="-78"/>
            </a:rPr>
            <a:t>بین‌المللی</a:t>
          </a:r>
          <a:r>
            <a:rPr lang="fa-IR" sz="2200" b="1" kern="1200" dirty="0" smtClean="0">
              <a:cs typeface="B Nazanin" panose="00000400000000000000" pitchFamily="2" charset="-78"/>
            </a:rPr>
            <a:t> مانند دفتر </a:t>
          </a:r>
          <a:r>
            <a:rPr lang="en-US" sz="2200" b="1" kern="1200" dirty="0" smtClean="0">
              <a:cs typeface="B Nazanin" panose="00000400000000000000" pitchFamily="2" charset="-78"/>
            </a:rPr>
            <a:t>UN</a:t>
          </a:r>
          <a:r>
            <a:rPr lang="fa-IR" sz="2200" b="1" kern="1200" dirty="0" smtClean="0">
              <a:cs typeface="B Nazanin" panose="00000400000000000000" pitchFamily="2" charset="-78"/>
            </a:rPr>
            <a:t>، </a:t>
          </a:r>
          <a:r>
            <a:rPr lang="en-US" sz="2200" b="1" kern="1200" dirty="0" smtClean="0">
              <a:cs typeface="B Nazanin" panose="00000400000000000000" pitchFamily="2" charset="-78"/>
            </a:rPr>
            <a:t>FIFA</a:t>
          </a:r>
          <a:r>
            <a:rPr lang="fa-IR" sz="2200" b="1" kern="1200" dirty="0" smtClean="0">
              <a:cs typeface="B Nazanin" panose="00000400000000000000" pitchFamily="2" charset="-78"/>
            </a:rPr>
            <a:t>، </a:t>
          </a:r>
          <a:r>
            <a:rPr lang="en-US" sz="2200" b="1" kern="1200" dirty="0" smtClean="0">
              <a:cs typeface="B Nazanin" panose="00000400000000000000" pitchFamily="2" charset="-78"/>
            </a:rPr>
            <a:t>FIVB</a:t>
          </a:r>
          <a:r>
            <a:rPr lang="fa-IR" sz="2200" b="1" kern="1200" dirty="0" smtClean="0">
              <a:cs typeface="B Nazanin" panose="00000400000000000000" pitchFamily="2" charset="-78"/>
            </a:rPr>
            <a:t> و </a:t>
          </a:r>
          <a:r>
            <a:rPr lang="en-US" sz="2200" b="1" kern="1200" dirty="0" smtClean="0">
              <a:cs typeface="B Nazanin" panose="00000400000000000000" pitchFamily="2" charset="-78"/>
            </a:rPr>
            <a:t>IOC</a:t>
          </a:r>
          <a:endParaRPr lang="en-US" sz="2200" b="1" kern="1200" dirty="0">
            <a:cs typeface="B Nazanin" panose="00000400000000000000" pitchFamily="2" charset="-78"/>
          </a:endParaRPr>
        </a:p>
      </dsp:txBody>
      <dsp:txXfrm>
        <a:off x="493094" y="1759195"/>
        <a:ext cx="2634685" cy="1580811"/>
      </dsp:txXfrm>
    </dsp:sp>
    <dsp:sp modelId="{5F8B19DC-A54B-485D-92FF-960DA3BE7BFD}">
      <dsp:nvSpPr>
        <dsp:cNvPr id="0" name=""/>
        <dsp:cNvSpPr/>
      </dsp:nvSpPr>
      <dsp:spPr>
        <a:xfrm>
          <a:off x="470199" y="3567453"/>
          <a:ext cx="2634685" cy="1580811"/>
        </a:xfrm>
        <a:prstGeom prst="rect">
          <a:avLst/>
        </a:prstGeom>
        <a:solidFill>
          <a:schemeClr val="accent3">
            <a:hueOff val="1195977"/>
            <a:satOff val="9943"/>
            <a:lumOff val="784"/>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b="1" kern="1200" dirty="0" smtClean="0">
              <a:cs typeface="B Nazanin" panose="00000400000000000000" pitchFamily="2" charset="-78"/>
            </a:rPr>
            <a:t>همسایه با ایتالیا، فرانسه، آلمان، اتریش و </a:t>
          </a:r>
          <a:r>
            <a:rPr lang="fa-IR" sz="2200" b="1" kern="1200" dirty="0" err="1" smtClean="0">
              <a:cs typeface="B Nazanin" panose="00000400000000000000" pitchFamily="2" charset="-78"/>
            </a:rPr>
            <a:t>لیختن‌اشتاین</a:t>
          </a:r>
          <a:endParaRPr lang="en-US" sz="2200" b="1" kern="1200" dirty="0">
            <a:cs typeface="B Nazanin" panose="00000400000000000000" pitchFamily="2" charset="-78"/>
          </a:endParaRPr>
        </a:p>
      </dsp:txBody>
      <dsp:txXfrm>
        <a:off x="470199" y="3567453"/>
        <a:ext cx="2634685" cy="15808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90E77-54D1-4E52-B37E-61A01333DB71}">
      <dsp:nvSpPr>
        <dsp:cNvPr id="0" name=""/>
        <dsp:cNvSpPr/>
      </dsp:nvSpPr>
      <dsp:spPr>
        <a:xfrm>
          <a:off x="0" y="683657"/>
          <a:ext cx="3008616" cy="1687146"/>
        </a:xfrm>
        <a:prstGeom prst="roundRect">
          <a:avLst>
            <a:gd name="adj" fmla="val 10000"/>
          </a:avLst>
        </a:prstGeom>
        <a:solidFill>
          <a:schemeClr val="accent3">
            <a:shade val="6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smtClean="0"/>
            <a:t>Higher Education Institutes in Switzerland</a:t>
          </a:r>
          <a:endParaRPr lang="en-US" sz="2700" b="1" kern="1200" dirty="0"/>
        </a:p>
      </dsp:txBody>
      <dsp:txXfrm>
        <a:off x="49415" y="733072"/>
        <a:ext cx="2909786" cy="1588316"/>
      </dsp:txXfrm>
    </dsp:sp>
    <dsp:sp modelId="{33E6F680-1B3C-4A64-A1C1-642A09045698}">
      <dsp:nvSpPr>
        <dsp:cNvPr id="0" name=""/>
        <dsp:cNvSpPr/>
      </dsp:nvSpPr>
      <dsp:spPr>
        <a:xfrm rot="19166752">
          <a:off x="2872243" y="1134338"/>
          <a:ext cx="1135457" cy="47548"/>
        </a:xfrm>
        <a:custGeom>
          <a:avLst/>
          <a:gdLst/>
          <a:ahLst/>
          <a:cxnLst/>
          <a:rect l="0" t="0" r="0" b="0"/>
          <a:pathLst>
            <a:path>
              <a:moveTo>
                <a:pt x="0" y="23774"/>
              </a:moveTo>
              <a:lnTo>
                <a:pt x="1135457" y="23774"/>
              </a:lnTo>
            </a:path>
          </a:pathLst>
        </a:custGeom>
        <a:noFill/>
        <a:ln w="34925" cap="flat" cmpd="sng" algn="in">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11585" y="1129726"/>
        <a:ext cx="56772" cy="56772"/>
      </dsp:txXfrm>
    </dsp:sp>
    <dsp:sp modelId="{31936DCC-B018-4E76-9C6D-68BF63B4BF76}">
      <dsp:nvSpPr>
        <dsp:cNvPr id="0" name=""/>
        <dsp:cNvSpPr/>
      </dsp:nvSpPr>
      <dsp:spPr>
        <a:xfrm>
          <a:off x="3871327" y="160518"/>
          <a:ext cx="2587047" cy="1256953"/>
        </a:xfrm>
        <a:prstGeom prst="roundRect">
          <a:avLst>
            <a:gd name="adj" fmla="val 10000"/>
          </a:avLst>
        </a:prstGeom>
        <a:solidFill>
          <a:schemeClr val="accent3">
            <a:shade val="8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smtClean="0"/>
            <a:t>Universities</a:t>
          </a:r>
          <a:endParaRPr lang="en-US" sz="2700" b="1" kern="1200" dirty="0"/>
        </a:p>
      </dsp:txBody>
      <dsp:txXfrm>
        <a:off x="3908142" y="197333"/>
        <a:ext cx="2513417" cy="1183323"/>
      </dsp:txXfrm>
    </dsp:sp>
    <dsp:sp modelId="{EC69EE94-B1B7-4F11-8F08-5EB575B5A300}">
      <dsp:nvSpPr>
        <dsp:cNvPr id="0" name=""/>
        <dsp:cNvSpPr/>
      </dsp:nvSpPr>
      <dsp:spPr>
        <a:xfrm rot="36692">
          <a:off x="6458343" y="771026"/>
          <a:ext cx="1087839" cy="47548"/>
        </a:xfrm>
        <a:custGeom>
          <a:avLst/>
          <a:gdLst/>
          <a:ahLst/>
          <a:cxnLst/>
          <a:rect l="0" t="0" r="0" b="0"/>
          <a:pathLst>
            <a:path>
              <a:moveTo>
                <a:pt x="0" y="23774"/>
              </a:moveTo>
              <a:lnTo>
                <a:pt x="1087839" y="23774"/>
              </a:lnTo>
            </a:path>
          </a:pathLst>
        </a:custGeom>
        <a:noFill/>
        <a:ln w="34925" cap="flat" cmpd="sng" algn="in">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975067" y="767604"/>
        <a:ext cx="54391" cy="54391"/>
      </dsp:txXfrm>
    </dsp:sp>
    <dsp:sp modelId="{F644E145-4682-4877-9A70-ABC5547A88A3}">
      <dsp:nvSpPr>
        <dsp:cNvPr id="0" name=""/>
        <dsp:cNvSpPr/>
      </dsp:nvSpPr>
      <dsp:spPr>
        <a:xfrm>
          <a:off x="7546151" y="74350"/>
          <a:ext cx="2860591" cy="1452511"/>
        </a:xfrm>
        <a:prstGeom prst="roundRect">
          <a:avLst>
            <a:gd name="adj" fmla="val 10000"/>
          </a:avLst>
        </a:prstGeom>
        <a:solidFill>
          <a:schemeClr val="accent3">
            <a:tint val="99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smtClean="0"/>
            <a:t>Cantonal Universities</a:t>
          </a:r>
          <a:endParaRPr lang="en-US" sz="2700" b="1" kern="1200" dirty="0"/>
        </a:p>
      </dsp:txBody>
      <dsp:txXfrm>
        <a:off x="7588694" y="116893"/>
        <a:ext cx="2775505" cy="1367425"/>
      </dsp:txXfrm>
    </dsp:sp>
    <dsp:sp modelId="{73B05631-8F7B-408A-AD5B-212F2629CB67}">
      <dsp:nvSpPr>
        <dsp:cNvPr id="0" name=""/>
        <dsp:cNvSpPr/>
      </dsp:nvSpPr>
      <dsp:spPr>
        <a:xfrm rot="3396342">
          <a:off x="5984582" y="1645043"/>
          <a:ext cx="2107605" cy="47548"/>
        </a:xfrm>
        <a:custGeom>
          <a:avLst/>
          <a:gdLst/>
          <a:ahLst/>
          <a:cxnLst/>
          <a:rect l="0" t="0" r="0" b="0"/>
          <a:pathLst>
            <a:path>
              <a:moveTo>
                <a:pt x="0" y="23774"/>
              </a:moveTo>
              <a:lnTo>
                <a:pt x="2107605" y="23774"/>
              </a:lnTo>
            </a:path>
          </a:pathLst>
        </a:custGeom>
        <a:noFill/>
        <a:ln w="34925" cap="flat" cmpd="sng" algn="in">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6985695" y="1616127"/>
        <a:ext cx="105380" cy="105380"/>
      </dsp:txXfrm>
    </dsp:sp>
    <dsp:sp modelId="{325A3F73-CBB7-4719-9EF5-2EEB2EA69D2F}">
      <dsp:nvSpPr>
        <dsp:cNvPr id="0" name=""/>
        <dsp:cNvSpPr/>
      </dsp:nvSpPr>
      <dsp:spPr>
        <a:xfrm>
          <a:off x="7618395" y="1821106"/>
          <a:ext cx="2788347" cy="1455067"/>
        </a:xfrm>
        <a:prstGeom prst="roundRect">
          <a:avLst>
            <a:gd name="adj" fmla="val 10000"/>
          </a:avLst>
        </a:prstGeom>
        <a:solidFill>
          <a:schemeClr val="accent3">
            <a:tint val="99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smtClean="0"/>
            <a:t>Federal Institutes of Technology</a:t>
          </a:r>
          <a:endParaRPr lang="en-US" sz="2700" b="1" kern="1200" dirty="0"/>
        </a:p>
      </dsp:txBody>
      <dsp:txXfrm>
        <a:off x="7661012" y="1863723"/>
        <a:ext cx="2703113" cy="1369833"/>
      </dsp:txXfrm>
    </dsp:sp>
    <dsp:sp modelId="{1F707536-37C2-4FDF-AFD7-985DC440B211}">
      <dsp:nvSpPr>
        <dsp:cNvPr id="0" name=""/>
        <dsp:cNvSpPr/>
      </dsp:nvSpPr>
      <dsp:spPr>
        <a:xfrm rot="2747201">
          <a:off x="2812232" y="1968512"/>
          <a:ext cx="1297681" cy="47548"/>
        </a:xfrm>
        <a:custGeom>
          <a:avLst/>
          <a:gdLst/>
          <a:ahLst/>
          <a:cxnLst/>
          <a:rect l="0" t="0" r="0" b="0"/>
          <a:pathLst>
            <a:path>
              <a:moveTo>
                <a:pt x="0" y="23774"/>
              </a:moveTo>
              <a:lnTo>
                <a:pt x="1297681" y="23774"/>
              </a:lnTo>
            </a:path>
          </a:pathLst>
        </a:custGeom>
        <a:noFill/>
        <a:ln w="34925" cap="flat" cmpd="sng" algn="in">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28631" y="1959844"/>
        <a:ext cx="64884" cy="64884"/>
      </dsp:txXfrm>
    </dsp:sp>
    <dsp:sp modelId="{DBBE3C7D-C53A-4BC6-9153-826F44A886DE}">
      <dsp:nvSpPr>
        <dsp:cNvPr id="0" name=""/>
        <dsp:cNvSpPr/>
      </dsp:nvSpPr>
      <dsp:spPr>
        <a:xfrm>
          <a:off x="3913530" y="1796122"/>
          <a:ext cx="2687418" cy="1322438"/>
        </a:xfrm>
        <a:prstGeom prst="roundRect">
          <a:avLst>
            <a:gd name="adj" fmla="val 10000"/>
          </a:avLst>
        </a:prstGeom>
        <a:solidFill>
          <a:schemeClr val="accent3">
            <a:shade val="8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smtClean="0"/>
            <a:t>Universities of Applied Sciences (UAS)</a:t>
          </a:r>
          <a:endParaRPr lang="en-US" sz="2700" b="1" kern="1200" dirty="0"/>
        </a:p>
      </dsp:txBody>
      <dsp:txXfrm>
        <a:off x="3952263" y="1834855"/>
        <a:ext cx="2609952" cy="12449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5E9D34-67C4-46FD-B3AF-2400212BFD3B}" type="datetimeFigureOut">
              <a:rPr lang="en-US" smtClean="0"/>
              <a:t>11/26/2017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22686-49DA-484B-88BE-A8932D2F49AB}" type="slidenum">
              <a:rPr lang="en-US" smtClean="0"/>
              <a:t>‹#›</a:t>
            </a:fld>
            <a:endParaRPr lang="en-US"/>
          </a:p>
        </p:txBody>
      </p:sp>
    </p:spTree>
    <p:extLst>
      <p:ext uri="{BB962C8B-B14F-4D97-AF65-F5344CB8AC3E}">
        <p14:creationId xmlns:p14="http://schemas.microsoft.com/office/powerpoint/2010/main" val="2368331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722686-49DA-484B-88BE-A8932D2F49AB}" type="slidenum">
              <a:rPr lang="en-US" smtClean="0"/>
              <a:t>1</a:t>
            </a:fld>
            <a:endParaRPr lang="en-US"/>
          </a:p>
        </p:txBody>
      </p:sp>
    </p:spTree>
    <p:extLst>
      <p:ext uri="{BB962C8B-B14F-4D97-AF65-F5344CB8AC3E}">
        <p14:creationId xmlns:p14="http://schemas.microsoft.com/office/powerpoint/2010/main" val="1787785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ETH: </a:t>
            </a:r>
            <a:r>
              <a:rPr lang="fa-IR" dirty="0" smtClean="0"/>
              <a:t>قرارداد</a:t>
            </a:r>
            <a:r>
              <a:rPr lang="fa-IR" baseline="0" dirty="0" smtClean="0"/>
              <a:t> ابتدا در سال 1380 بسته شده است و سپس در </a:t>
            </a:r>
            <a:r>
              <a:rPr lang="fa-IR" baseline="0" dirty="0" err="1" smtClean="0"/>
              <a:t>سال‌های</a:t>
            </a:r>
            <a:r>
              <a:rPr lang="fa-IR" baseline="0" dirty="0" smtClean="0"/>
              <a:t> 1386 و 1394 تجدید شده است.</a:t>
            </a:r>
          </a:p>
          <a:p>
            <a:r>
              <a:rPr lang="en-US" baseline="0" dirty="0" smtClean="0"/>
              <a:t>EAWAG (Swiss Federal Institute of Aquatic Science and Technology): 2008</a:t>
            </a:r>
            <a:endParaRPr lang="en-US" dirty="0"/>
          </a:p>
        </p:txBody>
      </p:sp>
      <p:sp>
        <p:nvSpPr>
          <p:cNvPr id="4" name="Slide Number Placeholder 3"/>
          <p:cNvSpPr>
            <a:spLocks noGrp="1"/>
          </p:cNvSpPr>
          <p:nvPr>
            <p:ph type="sldNum" sz="quarter" idx="10"/>
          </p:nvPr>
        </p:nvSpPr>
        <p:spPr/>
        <p:txBody>
          <a:bodyPr/>
          <a:lstStyle/>
          <a:p>
            <a:fld id="{56722686-49DA-484B-88BE-A8932D2F49AB}" type="slidenum">
              <a:rPr lang="en-US" smtClean="0"/>
              <a:t>3</a:t>
            </a:fld>
            <a:endParaRPr lang="en-US"/>
          </a:p>
        </p:txBody>
      </p:sp>
    </p:spTree>
    <p:extLst>
      <p:ext uri="{BB962C8B-B14F-4D97-AF65-F5344CB8AC3E}">
        <p14:creationId xmlns:p14="http://schemas.microsoft.com/office/powerpoint/2010/main" val="4003611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22686-49DA-484B-88BE-A8932D2F49AB}" type="slidenum">
              <a:rPr lang="en-US" smtClean="0"/>
              <a:t>8</a:t>
            </a:fld>
            <a:endParaRPr lang="en-US"/>
          </a:p>
        </p:txBody>
      </p:sp>
    </p:spTree>
    <p:extLst>
      <p:ext uri="{BB962C8B-B14F-4D97-AF65-F5344CB8AC3E}">
        <p14:creationId xmlns:p14="http://schemas.microsoft.com/office/powerpoint/2010/main" val="206383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22686-49DA-484B-88BE-A8932D2F49AB}" type="slidenum">
              <a:rPr lang="en-US" smtClean="0"/>
              <a:t>10</a:t>
            </a:fld>
            <a:endParaRPr lang="en-US"/>
          </a:p>
        </p:txBody>
      </p:sp>
    </p:spTree>
    <p:extLst>
      <p:ext uri="{BB962C8B-B14F-4D97-AF65-F5344CB8AC3E}">
        <p14:creationId xmlns:p14="http://schemas.microsoft.com/office/powerpoint/2010/main" val="1477570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C00000"/>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C00000"/>
            </a:solidFill>
            <a:ln w="0">
              <a:noFill/>
              <a:prstDash val="solid"/>
              <a:round/>
              <a:headEnd/>
              <a:tailEnd/>
            </a:ln>
          </p:spPr>
        </p:sp>
      </p:grpSp>
    </p:spTree>
    <p:extLst>
      <p:ext uri="{BB962C8B-B14F-4D97-AF65-F5344CB8AC3E}">
        <p14:creationId xmlns:p14="http://schemas.microsoft.com/office/powerpoint/2010/main" val="21942467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C2B53-E68E-462E-9820-A48196411DB4}" type="slidenum">
              <a:rPr lang="en-US" smtClean="0"/>
              <a:t>‹#›</a:t>
            </a:fld>
            <a:endParaRPr lang="en-US"/>
          </a:p>
        </p:txBody>
      </p:sp>
    </p:spTree>
    <p:extLst>
      <p:ext uri="{BB962C8B-B14F-4D97-AF65-F5344CB8AC3E}">
        <p14:creationId xmlns:p14="http://schemas.microsoft.com/office/powerpoint/2010/main" val="1192926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C2B53-E68E-462E-9820-A48196411DB4}" type="slidenum">
              <a:rPr lang="en-US" smtClean="0"/>
              <a:t>‹#›</a:t>
            </a:fld>
            <a:endParaRPr lang="en-US"/>
          </a:p>
        </p:txBody>
      </p:sp>
    </p:spTree>
    <p:extLst>
      <p:ext uri="{BB962C8B-B14F-4D97-AF65-F5344CB8AC3E}">
        <p14:creationId xmlns:p14="http://schemas.microsoft.com/office/powerpoint/2010/main" val="24065960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tx1"/>
                </a:solidFill>
              </a:defRPr>
            </a:lvl1pPr>
            <a:lvl2pPr>
              <a:defRPr>
                <a:solidFill>
                  <a:schemeClr val="accent5">
                    <a:lumMod val="50000"/>
                  </a:schemeClr>
                </a:solidFill>
              </a:defRPr>
            </a:lvl2pPr>
            <a:lvl3pPr>
              <a:defRPr>
                <a:solidFill>
                  <a:schemeClr val="accent5">
                    <a:lumMod val="75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C2B53-E68E-462E-9820-A48196411DB4}" type="slidenum">
              <a:rPr lang="en-US" smtClean="0"/>
              <a:t>‹#›</a:t>
            </a:fld>
            <a:endParaRPr lang="en-US"/>
          </a:p>
        </p:txBody>
      </p:sp>
    </p:spTree>
    <p:extLst>
      <p:ext uri="{BB962C8B-B14F-4D97-AF65-F5344CB8AC3E}">
        <p14:creationId xmlns:p14="http://schemas.microsoft.com/office/powerpoint/2010/main" val="31601597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EEDC2B53-E68E-462E-9820-A48196411DB4}"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85204970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1"/>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sz="240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C2B53-E68E-462E-9820-A48196411DB4}" type="slidenum">
              <a:rPr lang="en-US" smtClean="0"/>
              <a:t>‹#›</a:t>
            </a:fld>
            <a:endParaRPr lang="en-US"/>
          </a:p>
        </p:txBody>
      </p:sp>
    </p:spTree>
    <p:extLst>
      <p:ext uri="{BB962C8B-B14F-4D97-AF65-F5344CB8AC3E}">
        <p14:creationId xmlns:p14="http://schemas.microsoft.com/office/powerpoint/2010/main" val="242059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DC2B53-E68E-462E-9820-A48196411DB4}" type="slidenum">
              <a:rPr lang="en-US" smtClean="0"/>
              <a:t>‹#›</a:t>
            </a:fld>
            <a:endParaRPr lang="en-US"/>
          </a:p>
        </p:txBody>
      </p:sp>
    </p:spTree>
    <p:extLst>
      <p:ext uri="{BB962C8B-B14F-4D97-AF65-F5344CB8AC3E}">
        <p14:creationId xmlns:p14="http://schemas.microsoft.com/office/powerpoint/2010/main" val="276155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DC2B53-E68E-462E-9820-A48196411DB4}" type="slidenum">
              <a:rPr lang="en-US" smtClean="0"/>
              <a:t>‹#›</a:t>
            </a:fld>
            <a:endParaRPr lang="en-US"/>
          </a:p>
        </p:txBody>
      </p:sp>
    </p:spTree>
    <p:extLst>
      <p:ext uri="{BB962C8B-B14F-4D97-AF65-F5344CB8AC3E}">
        <p14:creationId xmlns:p14="http://schemas.microsoft.com/office/powerpoint/2010/main" val="3125498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DC2B53-E68E-462E-9820-A48196411DB4}" type="slidenum">
              <a:rPr lang="en-US" smtClean="0"/>
              <a:t>‹#›</a:t>
            </a:fld>
            <a:endParaRPr lang="en-US"/>
          </a:p>
        </p:txBody>
      </p:sp>
    </p:spTree>
    <p:extLst>
      <p:ext uri="{BB962C8B-B14F-4D97-AF65-F5344CB8AC3E}">
        <p14:creationId xmlns:p14="http://schemas.microsoft.com/office/powerpoint/2010/main" val="35495509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EDC2B53-E68E-462E-9820-A48196411DB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01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EDC2B53-E68E-462E-9820-A48196411DB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69272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9316" y="455621"/>
            <a:ext cx="10132534" cy="763579"/>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59316" y="1466773"/>
            <a:ext cx="10113484" cy="44006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11600760" y="6450888"/>
            <a:ext cx="591239" cy="404614"/>
          </a:xfrm>
          <a:prstGeom prst="rect">
            <a:avLst/>
          </a:prstGeom>
        </p:spPr>
        <p:txBody>
          <a:bodyPr vert="horz" lIns="91440" tIns="45720" rIns="91440" bIns="45720" rtlCol="0" anchor="ctr"/>
          <a:lstStyle>
            <a:lvl1pPr algn="r">
              <a:defRPr sz="1200" baseline="0">
                <a:solidFill>
                  <a:schemeClr val="tx2"/>
                </a:solidFill>
              </a:defRPr>
            </a:lvl1pPr>
          </a:lstStyle>
          <a:p>
            <a:fld id="{EEDC2B53-E68E-462E-9820-A48196411DB4}" type="slidenum">
              <a:rPr lang="en-US" smtClean="0"/>
              <a:t>‹#›</a:t>
            </a:fld>
            <a:endParaRPr lang="en-US"/>
          </a:p>
        </p:txBody>
      </p:sp>
      <p:sp>
        <p:nvSpPr>
          <p:cNvPr id="9" name="Rectangle 8" title="Side bar"/>
          <p:cNvSpPr/>
          <p:nvPr/>
        </p:nvSpPr>
        <p:spPr>
          <a:xfrm>
            <a:off x="11069028" y="0"/>
            <a:ext cx="228600" cy="6858000"/>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l="21225" t="424" r="5314"/>
          <a:stretch/>
        </p:blipFill>
        <p:spPr>
          <a:xfrm rot="16200000">
            <a:off x="10045907" y="4140406"/>
            <a:ext cx="3924001" cy="368186"/>
          </a:xfrm>
          <a:prstGeom prst="rect">
            <a:avLst/>
          </a:prstGeom>
        </p:spPr>
      </p:pic>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41696" y="110112"/>
            <a:ext cx="799430" cy="2252387"/>
          </a:xfrm>
          <a:prstGeom prst="rect">
            <a:avLst/>
          </a:prstGeom>
        </p:spPr>
      </p:pic>
      <p:cxnSp>
        <p:nvCxnSpPr>
          <p:cNvPr id="10" name="Straight Connector 9"/>
          <p:cNvCxnSpPr/>
          <p:nvPr userDrawn="1"/>
        </p:nvCxnSpPr>
        <p:spPr>
          <a:xfrm flipV="1">
            <a:off x="859316" y="1316182"/>
            <a:ext cx="10209712" cy="41564"/>
          </a:xfrm>
          <a:prstGeom prst="line">
            <a:avLst/>
          </a:prstGeom>
          <a:ln w="127000" cmpd="sng">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28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r" defTabSz="914400" rtl="1" eaLnBrk="1" latinLnBrk="0" hangingPunct="1">
        <a:lnSpc>
          <a:spcPct val="89000"/>
        </a:lnSpc>
        <a:spcBef>
          <a:spcPct val="0"/>
        </a:spcBef>
        <a:buNone/>
        <a:defRPr sz="4400" b="1" kern="1200" baseline="0">
          <a:solidFill>
            <a:schemeClr val="tx2"/>
          </a:solidFill>
          <a:latin typeface="+mj-lt"/>
          <a:ea typeface="+mj-ea"/>
          <a:cs typeface="B Nazanin" panose="00000400000000000000" pitchFamily="2" charset="-78"/>
        </a:defRPr>
      </a:lvl1pPr>
    </p:titleStyle>
    <p:bodyStyle>
      <a:lvl1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B Nazanin" panose="00000400000000000000" pitchFamily="2" charset="-78"/>
        </a:defRPr>
      </a:lvl1pPr>
      <a:lvl2pPr marL="914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B Nazanin" panose="00000400000000000000" pitchFamily="2" charset="-78"/>
        </a:defRPr>
      </a:lvl2pPr>
      <a:lvl3pPr marL="1371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B Nazanin" panose="00000400000000000000" pitchFamily="2" charset="-78"/>
        </a:defRPr>
      </a:lvl3pPr>
      <a:lvl4pPr marL="1828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B Nazanin" panose="00000400000000000000" pitchFamily="2" charset="-78"/>
        </a:defRPr>
      </a:lvl4pPr>
      <a:lvl5pPr marL="22860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B Nazanin" panose="00000400000000000000" pitchFamily="2" charset="-78"/>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hyperlink" Target="http://iscoweb.iut.ac.ir/sites/iscoweb/files/image_field/photo_2017-10-11_11-37-34_0.jpg"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eg"/><Relationship Id="rId3" Type="http://schemas.openxmlformats.org/officeDocument/2006/relationships/image" Target="../media/image19.GIF"/><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jp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iscoweb.iut.ac.ir/sites/iscoweb/files/image_field/index_0.p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2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iscoweb.iut.ac.ir/fa/node/23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4000" b="1" dirty="0"/>
              <a:t>اولین نشست مشورتی </a:t>
            </a:r>
            <a:r>
              <a:rPr lang="fa-IR" sz="4000" b="1" dirty="0" err="1"/>
              <a:t>کارگروه</a:t>
            </a:r>
            <a:r>
              <a:rPr lang="fa-IR" sz="4000" b="1" dirty="0"/>
              <a:t> </a:t>
            </a:r>
            <a:r>
              <a:rPr lang="fa-IR" sz="4000" b="1" dirty="0" err="1"/>
              <a:t>همکاری‌های</a:t>
            </a:r>
            <a:r>
              <a:rPr lang="fa-IR" sz="4000" b="1" dirty="0"/>
              <a:t> علمی </a:t>
            </a:r>
            <a:r>
              <a:rPr lang="fa-IR" sz="4000" b="1" dirty="0" err="1"/>
              <a:t>بین‌المللی</a:t>
            </a:r>
            <a:r>
              <a:rPr lang="fa-IR" sz="4000" b="1" dirty="0"/>
              <a:t> ایران و سوئیس</a:t>
            </a:r>
            <a:endParaRPr lang="en-US" sz="4000" dirty="0"/>
          </a:p>
        </p:txBody>
      </p:sp>
      <p:sp>
        <p:nvSpPr>
          <p:cNvPr id="3" name="Subtitle 2"/>
          <p:cNvSpPr>
            <a:spLocks noGrp="1"/>
          </p:cNvSpPr>
          <p:nvPr>
            <p:ph type="subTitle" idx="1"/>
          </p:nvPr>
        </p:nvSpPr>
        <p:spPr/>
        <p:txBody>
          <a:bodyPr>
            <a:normAutofit lnSpcReduction="10000"/>
          </a:bodyPr>
          <a:lstStyle/>
          <a:p>
            <a:endParaRPr lang="en-US" sz="2000" dirty="0" smtClean="0"/>
          </a:p>
          <a:p>
            <a:r>
              <a:rPr lang="fa-IR" sz="2000" dirty="0" smtClean="0"/>
              <a:t>اول </a:t>
            </a:r>
            <a:r>
              <a:rPr lang="fa-IR" sz="2000" dirty="0"/>
              <a:t>آذرماه1396</a:t>
            </a:r>
          </a:p>
          <a:p>
            <a:r>
              <a:rPr lang="fa-IR" sz="2000" dirty="0"/>
              <a:t>دانشگاه صنعتی اصفهان- دفتر همکاریهای علمی بین </a:t>
            </a:r>
            <a:r>
              <a:rPr lang="fa-IR" sz="2000" dirty="0" err="1"/>
              <a:t>المللی</a:t>
            </a:r>
            <a:endParaRPr lang="en-US" sz="2000"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1533" y="4088652"/>
            <a:ext cx="956746" cy="9538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9172" y="879534"/>
            <a:ext cx="2524813" cy="1413895"/>
          </a:xfrm>
          <a:prstGeom prst="rect">
            <a:avLst/>
          </a:prstGeom>
        </p:spPr>
      </p:pic>
    </p:spTree>
    <p:extLst>
      <p:ext uri="{BB962C8B-B14F-4D97-AF65-F5344CB8AC3E}">
        <p14:creationId xmlns:p14="http://schemas.microsoft.com/office/powerpoint/2010/main" val="2945488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err="1"/>
              <a:t>دانشگاه‌های</a:t>
            </a:r>
            <a:r>
              <a:rPr lang="fa-IR" dirty="0"/>
              <a:t> کشور </a:t>
            </a:r>
            <a:r>
              <a:rPr lang="fa-IR" dirty="0" smtClean="0"/>
              <a:t>سوئیس</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47106254"/>
              </p:ext>
            </p:extLst>
          </p:nvPr>
        </p:nvGraphicFramePr>
        <p:xfrm>
          <a:off x="566057" y="1466849"/>
          <a:ext cx="10406743" cy="4585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EEDC2B53-E68E-462E-9820-A48196411DB4}" type="slidenum">
              <a:rPr lang="en-US" smtClean="0"/>
              <a:t>10</a:t>
            </a:fld>
            <a:endParaRPr lang="en-US"/>
          </a:p>
        </p:txBody>
      </p:sp>
      <p:pic>
        <p:nvPicPr>
          <p:cNvPr id="6" name="Picture 5" descr="http://iscoweb.iut.ac.ir/sites/iscoweb/files/styles/large/public/image_field/photo_2017-10-11_11-37-34_0.jpg?itok=UJd_fWz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55420" y="4150747"/>
            <a:ext cx="4315460" cy="2663190"/>
          </a:xfrm>
          <a:prstGeom prst="rect">
            <a:avLst/>
          </a:prstGeom>
          <a:noFill/>
          <a:ln>
            <a:noFill/>
          </a:ln>
        </p:spPr>
      </p:pic>
    </p:spTree>
    <p:extLst>
      <p:ext uri="{BB962C8B-B14F-4D97-AF65-F5344CB8AC3E}">
        <p14:creationId xmlns:p14="http://schemas.microsoft.com/office/powerpoint/2010/main" val="2240202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دانشگاه های کانتونال</a:t>
            </a:r>
            <a:endParaRPr lang="en-US" dirty="0"/>
          </a:p>
        </p:txBody>
      </p:sp>
      <p:sp>
        <p:nvSpPr>
          <p:cNvPr id="3" name="Content Placeholder 2"/>
          <p:cNvSpPr>
            <a:spLocks noGrp="1"/>
          </p:cNvSpPr>
          <p:nvPr>
            <p:ph idx="1"/>
          </p:nvPr>
        </p:nvSpPr>
        <p:spPr/>
        <p:txBody>
          <a:bodyPr>
            <a:normAutofit lnSpcReduction="10000"/>
          </a:bodyPr>
          <a:lstStyle/>
          <a:p>
            <a:r>
              <a:rPr lang="fa-IR" sz="2800" dirty="0" smtClean="0"/>
              <a:t>تعداد 10 دانشگاه تحت نظارت کانتون‌ها اداره می‌شود. </a:t>
            </a:r>
            <a:r>
              <a:rPr lang="fa-IR" sz="2800" dirty="0" err="1" smtClean="0"/>
              <a:t>دانشگاه‌ها</a:t>
            </a:r>
            <a:r>
              <a:rPr lang="fa-IR" sz="2800" dirty="0" smtClean="0"/>
              <a:t> از استقلال بالایی در </a:t>
            </a:r>
            <a:r>
              <a:rPr lang="fa-IR" sz="2800" dirty="0" err="1" smtClean="0"/>
              <a:t>زمینه‌های</a:t>
            </a:r>
            <a:r>
              <a:rPr lang="fa-IR" sz="2800" dirty="0" smtClean="0"/>
              <a:t> آکادمیک مالی و سازمانی برخوردارند. </a:t>
            </a:r>
          </a:p>
          <a:p>
            <a:endParaRPr lang="fa-IR" sz="2800" dirty="0" smtClean="0"/>
          </a:p>
          <a:p>
            <a:pPr lvl="1"/>
            <a:r>
              <a:rPr lang="fa-IR" sz="2800" dirty="0" smtClean="0"/>
              <a:t>         </a:t>
            </a:r>
            <a:r>
              <a:rPr lang="fa-IR" sz="2400" b="1" dirty="0" err="1" smtClean="0"/>
              <a:t>دانشگاه‌های</a:t>
            </a:r>
            <a:r>
              <a:rPr lang="fa-IR" sz="2400" b="1" dirty="0" smtClean="0"/>
              <a:t> </a:t>
            </a:r>
            <a:r>
              <a:rPr lang="en-US" sz="2400" b="1" dirty="0" smtClean="0"/>
              <a:t>Basel</a:t>
            </a:r>
            <a:r>
              <a:rPr lang="fa-IR" sz="2400" b="1" dirty="0" smtClean="0"/>
              <a:t>، </a:t>
            </a:r>
            <a:r>
              <a:rPr lang="en-US" sz="2400" b="1" dirty="0" smtClean="0"/>
              <a:t>Bern</a:t>
            </a:r>
            <a:r>
              <a:rPr lang="fa-IR" sz="2400" b="1" dirty="0" smtClean="0"/>
              <a:t>، </a:t>
            </a:r>
            <a:r>
              <a:rPr lang="en-US" sz="2400" b="1" dirty="0" smtClean="0"/>
              <a:t>Lucerne</a:t>
            </a:r>
            <a:r>
              <a:rPr lang="fa-IR" sz="2400" b="1" dirty="0" smtClean="0"/>
              <a:t> و </a:t>
            </a:r>
            <a:r>
              <a:rPr lang="en-US" sz="2400" b="1" dirty="0" smtClean="0"/>
              <a:t>St </a:t>
            </a:r>
            <a:r>
              <a:rPr lang="en-US" sz="2400" b="1" dirty="0" err="1" smtClean="0"/>
              <a:t>Gallen</a:t>
            </a:r>
            <a:endParaRPr lang="fa-IR" sz="2400" b="1" dirty="0" smtClean="0"/>
          </a:p>
          <a:p>
            <a:pPr lvl="1"/>
            <a:endParaRPr lang="fa-IR" sz="2400" b="1" dirty="0"/>
          </a:p>
          <a:p>
            <a:pPr lvl="1"/>
            <a:r>
              <a:rPr lang="fa-IR" sz="2400" b="1" dirty="0" smtClean="0"/>
              <a:t>           </a:t>
            </a:r>
            <a:r>
              <a:rPr lang="fa-IR" sz="2400" b="1" dirty="0" err="1" smtClean="0"/>
              <a:t>دانشگاه‌های</a:t>
            </a:r>
            <a:r>
              <a:rPr lang="fa-IR" sz="2400" b="1" dirty="0" smtClean="0"/>
              <a:t> </a:t>
            </a:r>
            <a:r>
              <a:rPr lang="en-US" sz="2400" b="1" dirty="0" smtClean="0"/>
              <a:t>Geneva</a:t>
            </a:r>
            <a:r>
              <a:rPr lang="fa-IR" sz="2400" b="1" dirty="0" smtClean="0"/>
              <a:t>، </a:t>
            </a:r>
            <a:r>
              <a:rPr lang="en-US" sz="2400" b="1" dirty="0" smtClean="0"/>
              <a:t>Lausanne</a:t>
            </a:r>
            <a:r>
              <a:rPr lang="fa-IR" sz="2400" b="1" dirty="0" smtClean="0"/>
              <a:t> و </a:t>
            </a:r>
            <a:r>
              <a:rPr lang="en-US" sz="2400" b="1" dirty="0" smtClean="0"/>
              <a:t>Neuchatel</a:t>
            </a:r>
            <a:endParaRPr lang="fa-IR" sz="2400" b="1" dirty="0" smtClean="0"/>
          </a:p>
          <a:p>
            <a:pPr lvl="1"/>
            <a:endParaRPr lang="fa-IR" sz="2400" b="1" dirty="0" smtClean="0"/>
          </a:p>
          <a:p>
            <a:pPr lvl="1"/>
            <a:r>
              <a:rPr lang="fa-IR" sz="2400" b="1" dirty="0"/>
              <a:t> </a:t>
            </a:r>
            <a:r>
              <a:rPr lang="fa-IR" sz="2400" b="1" dirty="0" smtClean="0"/>
              <a:t>          دانشگاه‌ </a:t>
            </a:r>
            <a:r>
              <a:rPr lang="en-US" sz="2400" b="1" dirty="0" smtClean="0"/>
              <a:t>Lugano</a:t>
            </a:r>
          </a:p>
          <a:p>
            <a:pPr lvl="1"/>
            <a:endParaRPr lang="en-US" sz="2400" b="1" dirty="0"/>
          </a:p>
          <a:p>
            <a:pPr lvl="1"/>
            <a:r>
              <a:rPr lang="en-US" sz="2400" b="1" dirty="0" smtClean="0"/>
              <a:t>        </a:t>
            </a:r>
            <a:r>
              <a:rPr lang="fa-IR" sz="2400" b="1" dirty="0" smtClean="0"/>
              <a:t> و</a:t>
            </a:r>
            <a:r>
              <a:rPr lang="en-US" sz="2400" b="1" dirty="0" smtClean="0"/>
              <a:t> </a:t>
            </a:r>
            <a:r>
              <a:rPr lang="fa-IR" sz="2400" b="1" dirty="0" smtClean="0"/>
              <a:t>           دانشگاه </a:t>
            </a:r>
            <a:r>
              <a:rPr lang="en-US" sz="2400" b="1" dirty="0" smtClean="0"/>
              <a:t>Fribourg</a:t>
            </a:r>
            <a:endParaRPr lang="en-US" sz="2400" b="1" dirty="0"/>
          </a:p>
        </p:txBody>
      </p:sp>
      <p:sp>
        <p:nvSpPr>
          <p:cNvPr id="4" name="Slide Number Placeholder 3"/>
          <p:cNvSpPr>
            <a:spLocks noGrp="1"/>
          </p:cNvSpPr>
          <p:nvPr>
            <p:ph type="sldNum" sz="quarter" idx="12"/>
          </p:nvPr>
        </p:nvSpPr>
        <p:spPr/>
        <p:txBody>
          <a:bodyPr/>
          <a:lstStyle/>
          <a:p>
            <a:fld id="{EEDC2B53-E68E-462E-9820-A48196411DB4}" type="slidenum">
              <a:rPr lang="en-US" smtClean="0"/>
              <a:t>11</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8989" y="2738474"/>
            <a:ext cx="678520" cy="40711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0802" y="3509576"/>
            <a:ext cx="686707" cy="46016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0802" y="4348843"/>
            <a:ext cx="689429" cy="4826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8989" y="5228057"/>
            <a:ext cx="678520" cy="40711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6268" y="5228057"/>
            <a:ext cx="576005" cy="385982"/>
          </a:xfrm>
          <a:prstGeom prst="rect">
            <a:avLst/>
          </a:prstGeom>
        </p:spPr>
      </p:pic>
      <p:pic>
        <p:nvPicPr>
          <p:cNvPr id="10" name="Picture 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2104" y="3526548"/>
            <a:ext cx="2454420" cy="75368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2104" y="2524197"/>
            <a:ext cx="821965" cy="835665"/>
          </a:xfrm>
          <a:prstGeom prst="rect">
            <a:avLst/>
          </a:prstGeom>
        </p:spPr>
      </p:pic>
      <p:pic>
        <p:nvPicPr>
          <p:cNvPr id="12" name="Picture 1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70113" y="4391208"/>
            <a:ext cx="1243961" cy="1243961"/>
          </a:xfrm>
          <a:prstGeom prst="rect">
            <a:avLst/>
          </a:prstGeom>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t="24182" b="17258"/>
          <a:stretch/>
        </p:blipFill>
        <p:spPr>
          <a:xfrm>
            <a:off x="4628404" y="5796204"/>
            <a:ext cx="1721737" cy="1008243"/>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5506" y="4578305"/>
            <a:ext cx="1318143" cy="842670"/>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233" y="5823970"/>
            <a:ext cx="2228438" cy="835664"/>
          </a:xfrm>
          <a:prstGeom prst="rect">
            <a:avLst/>
          </a:prstGeom>
        </p:spPr>
      </p:pic>
      <p:pic>
        <p:nvPicPr>
          <p:cNvPr id="16" name="Picture 15"/>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6174" y="2629657"/>
            <a:ext cx="2030604" cy="605619"/>
          </a:xfrm>
          <a:prstGeom prst="rect">
            <a:avLst/>
          </a:prstGeom>
        </p:spPr>
      </p:pic>
      <p:pic>
        <p:nvPicPr>
          <p:cNvPr id="17" name="Picture 16"/>
          <p:cNvPicPr>
            <a:picLocks noChangeAspect="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t="15665" b="16854"/>
          <a:stretch/>
        </p:blipFill>
        <p:spPr>
          <a:xfrm>
            <a:off x="2536639" y="5620190"/>
            <a:ext cx="1847797" cy="1246909"/>
          </a:xfrm>
          <a:prstGeom prst="rect">
            <a:avLst/>
          </a:prstGeom>
        </p:spPr>
      </p:pic>
      <p:pic>
        <p:nvPicPr>
          <p:cNvPr id="18" name="Picture 17"/>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68997" y="4524346"/>
            <a:ext cx="997774" cy="1097551"/>
          </a:xfrm>
          <a:prstGeom prst="rect">
            <a:avLst/>
          </a:prstGeom>
        </p:spPr>
      </p:pic>
    </p:spTree>
    <p:extLst>
      <p:ext uri="{BB962C8B-B14F-4D97-AF65-F5344CB8AC3E}">
        <p14:creationId xmlns:p14="http://schemas.microsoft.com/office/powerpoint/2010/main" val="794508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smtClean="0"/>
              <a:t>انستیتوهای</a:t>
            </a:r>
            <a:r>
              <a:rPr lang="fa-IR" dirty="0" smtClean="0"/>
              <a:t> تکنولوژی فدرال</a:t>
            </a:r>
            <a:endParaRPr lang="en-US" dirty="0"/>
          </a:p>
        </p:txBody>
      </p:sp>
      <p:sp>
        <p:nvSpPr>
          <p:cNvPr id="3" name="Content Placeholder 2"/>
          <p:cNvSpPr>
            <a:spLocks noGrp="1"/>
          </p:cNvSpPr>
          <p:nvPr>
            <p:ph idx="1"/>
          </p:nvPr>
        </p:nvSpPr>
        <p:spPr/>
        <p:txBody>
          <a:bodyPr>
            <a:normAutofit/>
          </a:bodyPr>
          <a:lstStyle/>
          <a:p>
            <a:r>
              <a:rPr lang="fa-IR" sz="2800" dirty="0" smtClean="0"/>
              <a:t>دو انستیتوی تکنولوژی فدرال در کشور سوئیس مشغول به فعالیت هستند که دروس ارائه شده و خط پژوهشی اصلی در آنها در زمینه علوم پایه، مهندسی و معماری است.</a:t>
            </a:r>
            <a:endParaRPr lang="en-US" sz="2800" dirty="0" smtClean="0"/>
          </a:p>
          <a:p>
            <a:endParaRPr lang="fa-IR" sz="2800" dirty="0" smtClean="0"/>
          </a:p>
          <a:p>
            <a:pPr lvl="1"/>
            <a:r>
              <a:rPr lang="fa-IR" sz="2800" b="1" i="1" dirty="0" smtClean="0"/>
              <a:t>          </a:t>
            </a:r>
            <a:r>
              <a:rPr lang="en-US" sz="2400" b="1" dirty="0" err="1" smtClean="0"/>
              <a:t>Eidgenössische</a:t>
            </a:r>
            <a:r>
              <a:rPr lang="en-US" sz="2400" b="1" dirty="0" smtClean="0"/>
              <a:t> </a:t>
            </a:r>
            <a:r>
              <a:rPr lang="en-US" sz="2400" b="1" dirty="0" err="1"/>
              <a:t>Technische</a:t>
            </a:r>
            <a:r>
              <a:rPr lang="en-US" sz="2400" b="1" dirty="0"/>
              <a:t> </a:t>
            </a:r>
            <a:r>
              <a:rPr lang="en-US" sz="2400" b="1" dirty="0" err="1"/>
              <a:t>Hochschule</a:t>
            </a:r>
            <a:r>
              <a:rPr lang="en-US" sz="2400" b="1" dirty="0"/>
              <a:t> </a:t>
            </a:r>
            <a:r>
              <a:rPr lang="en-US" sz="2400" b="1" dirty="0" smtClean="0"/>
              <a:t>Zürich (ETH Zurich)</a:t>
            </a:r>
            <a:endParaRPr lang="fa-IR" sz="2400" b="1" dirty="0" smtClean="0"/>
          </a:p>
          <a:p>
            <a:pPr lvl="1"/>
            <a:endParaRPr lang="fa-IR" sz="2400" b="1" dirty="0"/>
          </a:p>
          <a:p>
            <a:pPr lvl="1"/>
            <a:endParaRPr lang="fa-IR" sz="2400" b="1" dirty="0" smtClean="0"/>
          </a:p>
          <a:p>
            <a:pPr lvl="1"/>
            <a:endParaRPr lang="fa-IR" sz="2400" b="1" dirty="0"/>
          </a:p>
          <a:p>
            <a:pPr lvl="1"/>
            <a:r>
              <a:rPr lang="fa-IR" sz="2400" b="1" dirty="0" smtClean="0"/>
              <a:t>          </a:t>
            </a:r>
            <a:r>
              <a:rPr lang="en-US" sz="2800" b="1" dirty="0" err="1"/>
              <a:t>É</a:t>
            </a:r>
            <a:r>
              <a:rPr lang="en-US" sz="2400" b="1" dirty="0" err="1"/>
              <a:t>cole</a:t>
            </a:r>
            <a:r>
              <a:rPr lang="en-US" sz="2400" b="1" dirty="0"/>
              <a:t> </a:t>
            </a:r>
            <a:r>
              <a:rPr lang="en-US" sz="2400" b="1" dirty="0" err="1"/>
              <a:t>polytechnique</a:t>
            </a:r>
            <a:r>
              <a:rPr lang="en-US" sz="2400" b="1" dirty="0"/>
              <a:t> </a:t>
            </a:r>
            <a:r>
              <a:rPr lang="en-US" sz="2400" b="1" dirty="0" err="1"/>
              <a:t>fédérale</a:t>
            </a:r>
            <a:r>
              <a:rPr lang="en-US" sz="2400" b="1" dirty="0"/>
              <a:t> de Lausanne (EPFL)</a:t>
            </a:r>
          </a:p>
        </p:txBody>
      </p:sp>
      <p:sp>
        <p:nvSpPr>
          <p:cNvPr id="4" name="Slide Number Placeholder 3"/>
          <p:cNvSpPr>
            <a:spLocks noGrp="1"/>
          </p:cNvSpPr>
          <p:nvPr>
            <p:ph type="sldNum" sz="quarter" idx="12"/>
          </p:nvPr>
        </p:nvSpPr>
        <p:spPr/>
        <p:txBody>
          <a:bodyPr/>
          <a:lstStyle/>
          <a:p>
            <a:fld id="{EEDC2B53-E68E-462E-9820-A48196411DB4}" type="slidenum">
              <a:rPr lang="en-US" smtClean="0"/>
              <a:t>12</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37" y="5149445"/>
            <a:ext cx="3065996" cy="1471678"/>
          </a:xfrm>
          <a:prstGeom prst="rect">
            <a:avLst/>
          </a:prstGeom>
        </p:spPr>
      </p:pic>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1950" y="3531958"/>
            <a:ext cx="2986383" cy="1031210"/>
          </a:xfrm>
          <a:prstGeom prst="rect">
            <a:avLst/>
          </a:prstGeom>
        </p:spPr>
      </p:pic>
    </p:spTree>
    <p:extLst>
      <p:ext uri="{BB962C8B-B14F-4D97-AF65-F5344CB8AC3E}">
        <p14:creationId xmlns:p14="http://schemas.microsoft.com/office/powerpoint/2010/main" val="862350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smtClean="0"/>
              <a:t>دانشگاه‌های</a:t>
            </a:r>
            <a:r>
              <a:rPr lang="fa-IR" dirty="0" smtClean="0"/>
              <a:t> علمی کاربردی سوئیس</a:t>
            </a:r>
            <a:endParaRPr lang="en-US" dirty="0"/>
          </a:p>
        </p:txBody>
      </p:sp>
      <p:sp>
        <p:nvSpPr>
          <p:cNvPr id="3" name="Content Placeholder 2"/>
          <p:cNvSpPr>
            <a:spLocks noGrp="1"/>
          </p:cNvSpPr>
          <p:nvPr>
            <p:ph idx="1"/>
          </p:nvPr>
        </p:nvSpPr>
        <p:spPr>
          <a:xfrm>
            <a:off x="1" y="1466773"/>
            <a:ext cx="10972800" cy="5187245"/>
          </a:xfrm>
        </p:spPr>
        <p:txBody>
          <a:bodyPr>
            <a:normAutofit fontScale="92500" lnSpcReduction="10000"/>
          </a:bodyPr>
          <a:lstStyle/>
          <a:p>
            <a:r>
              <a:rPr lang="fa-IR" sz="2400" dirty="0" smtClean="0"/>
              <a:t>این دانشگاه‌ها تحصیل بر پایه‌ی تمرینات عملی را به منظور آماده کردن دانشجویان جهت استخدام در بازار کار ارائه می‌دهند.</a:t>
            </a:r>
          </a:p>
          <a:p>
            <a:pPr lvl="1"/>
            <a:r>
              <a:rPr lang="fa-IR" sz="2400" dirty="0" smtClean="0"/>
              <a:t>هفت دانشگاه علمی کاربردی عمومی وجود دارد که مجوز فعالیت خود را از سال ۱۹۹۸ از شورای فدرال کسب کرده‌اند و هر یک توسط </a:t>
            </a:r>
            <a:endParaRPr lang="en-US" sz="2400" dirty="0" smtClean="0"/>
          </a:p>
          <a:p>
            <a:pPr lvl="1"/>
            <a:r>
              <a:rPr lang="fa-IR" sz="2400" dirty="0" smtClean="0"/>
              <a:t>یک یا چند کانتون اداره می‌شوند:</a:t>
            </a:r>
          </a:p>
          <a:p>
            <a:pPr lvl="2"/>
            <a:r>
              <a:rPr lang="en-US" sz="2200" b="1" dirty="0" smtClean="0"/>
              <a:t>University of Applied Sciences of Bern </a:t>
            </a:r>
          </a:p>
          <a:p>
            <a:pPr lvl="2"/>
            <a:r>
              <a:rPr lang="en-US" sz="2200" b="1" dirty="0" smtClean="0"/>
              <a:t>University </a:t>
            </a:r>
            <a:r>
              <a:rPr lang="en-US" sz="2200" b="1" dirty="0"/>
              <a:t>of Applied Sciences of Eastern Switzerland </a:t>
            </a:r>
          </a:p>
          <a:p>
            <a:pPr lvl="2"/>
            <a:r>
              <a:rPr lang="en-US" sz="2200" b="1" dirty="0"/>
              <a:t>University of Applied Sciences of French-speaking Switzerland </a:t>
            </a:r>
          </a:p>
          <a:p>
            <a:pPr lvl="2"/>
            <a:r>
              <a:rPr lang="en-US" sz="2200" b="1" dirty="0"/>
              <a:t>University of Applied Sciences of Northwest Switzerland </a:t>
            </a:r>
          </a:p>
          <a:p>
            <a:pPr lvl="2"/>
            <a:r>
              <a:rPr lang="en-US" sz="2200" b="1" dirty="0" err="1"/>
              <a:t>Hochschule</a:t>
            </a:r>
            <a:r>
              <a:rPr lang="en-US" sz="2200" b="1" dirty="0"/>
              <a:t> Luzern </a:t>
            </a:r>
          </a:p>
          <a:p>
            <a:pPr lvl="2"/>
            <a:r>
              <a:rPr lang="en-US" sz="2200" b="1" dirty="0" err="1"/>
              <a:t>Fernfachhochschule</a:t>
            </a:r>
            <a:r>
              <a:rPr lang="en-US" sz="2200" b="1" dirty="0"/>
              <a:t> </a:t>
            </a:r>
            <a:r>
              <a:rPr lang="en-US" sz="2200" b="1" dirty="0" err="1"/>
              <a:t>Schweiz</a:t>
            </a:r>
            <a:r>
              <a:rPr lang="en-US" sz="2200" b="1" dirty="0"/>
              <a:t> </a:t>
            </a:r>
          </a:p>
          <a:p>
            <a:pPr lvl="2"/>
            <a:r>
              <a:rPr lang="en-US" sz="2200" b="1" dirty="0"/>
              <a:t>University of Applied Sciences of Zurich </a:t>
            </a:r>
            <a:endParaRPr lang="fa-IR" sz="2200" b="1" dirty="0" smtClean="0"/>
          </a:p>
          <a:p>
            <a:pPr lvl="1"/>
            <a:r>
              <a:rPr lang="fa-IR" sz="2400" dirty="0" smtClean="0"/>
              <a:t>دو دانشگاه خصوصی وجود دارد که در سال‌های ۲۰۰۵ و ۲۰۰۸ تاییدیه خود را از شورای فدرال کسب کرده‌اند:</a:t>
            </a:r>
          </a:p>
          <a:p>
            <a:pPr lvl="2"/>
            <a:r>
              <a:rPr lang="en-US" sz="2200" b="1" dirty="0" err="1"/>
              <a:t>Kalaidos</a:t>
            </a:r>
            <a:r>
              <a:rPr lang="en-US" sz="2200" b="1" dirty="0"/>
              <a:t> University of Applied </a:t>
            </a:r>
            <a:r>
              <a:rPr lang="en-US" sz="2200" b="1" dirty="0" smtClean="0"/>
              <a:t>Sciences</a:t>
            </a:r>
            <a:endParaRPr lang="en-US" sz="2200" b="1" dirty="0"/>
          </a:p>
          <a:p>
            <a:pPr lvl="2"/>
            <a:r>
              <a:rPr lang="en-US" sz="2200" b="1" dirty="0" err="1"/>
              <a:t>Fachhochschule</a:t>
            </a:r>
            <a:r>
              <a:rPr lang="en-US" sz="2200" b="1" dirty="0"/>
              <a:t> Les </a:t>
            </a:r>
            <a:r>
              <a:rPr lang="en-US" sz="2200" b="1" dirty="0" err="1"/>
              <a:t>Roches-Gruyère</a:t>
            </a:r>
            <a:endParaRPr lang="fa-IR" sz="2200" b="1" dirty="0" smtClean="0"/>
          </a:p>
          <a:p>
            <a:pPr lvl="1"/>
            <a:endParaRPr lang="en-US" sz="2400" dirty="0"/>
          </a:p>
          <a:p>
            <a:pPr lvl="2"/>
            <a:endParaRPr lang="en-US" sz="2200" dirty="0"/>
          </a:p>
        </p:txBody>
      </p:sp>
      <p:sp>
        <p:nvSpPr>
          <p:cNvPr id="4" name="Slide Number Placeholder 3"/>
          <p:cNvSpPr>
            <a:spLocks noGrp="1"/>
          </p:cNvSpPr>
          <p:nvPr>
            <p:ph type="sldNum" sz="quarter" idx="12"/>
          </p:nvPr>
        </p:nvSpPr>
        <p:spPr/>
        <p:txBody>
          <a:bodyPr/>
          <a:lstStyle/>
          <a:p>
            <a:fld id="{EEDC2B53-E68E-462E-9820-A48196411DB4}" type="slidenum">
              <a:rPr lang="en-US" smtClean="0"/>
              <a:t>13</a:t>
            </a:fld>
            <a:endParaRPr lang="en-US"/>
          </a:p>
        </p:txBody>
      </p:sp>
    </p:spTree>
    <p:extLst>
      <p:ext uri="{BB962C8B-B14F-4D97-AF65-F5344CB8AC3E}">
        <p14:creationId xmlns:p14="http://schemas.microsoft.com/office/powerpoint/2010/main" val="46234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859316" y="1460090"/>
            <a:ext cx="10058400" cy="4853695"/>
          </a:xfrm>
          <a:prstGeom prst="rect">
            <a:avLst/>
          </a:prstGeom>
        </p:spPr>
      </p:pic>
      <p:sp>
        <p:nvSpPr>
          <p:cNvPr id="4" name="Slide Number Placeholder 3"/>
          <p:cNvSpPr>
            <a:spLocks noGrp="1"/>
          </p:cNvSpPr>
          <p:nvPr>
            <p:ph type="sldNum" sz="quarter" idx="12"/>
          </p:nvPr>
        </p:nvSpPr>
        <p:spPr/>
        <p:txBody>
          <a:bodyPr/>
          <a:lstStyle/>
          <a:p>
            <a:fld id="{EEDC2B53-E68E-462E-9820-A48196411DB4}" type="slidenum">
              <a:rPr lang="en-US" smtClean="0"/>
              <a:t>14</a:t>
            </a:fld>
            <a:endParaRPr lang="en-US"/>
          </a:p>
        </p:txBody>
      </p:sp>
    </p:spTree>
    <p:extLst>
      <p:ext uri="{BB962C8B-B14F-4D97-AF65-F5344CB8AC3E}">
        <p14:creationId xmlns:p14="http://schemas.microsoft.com/office/powerpoint/2010/main" val="1328491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معرفی </a:t>
            </a:r>
            <a:r>
              <a:rPr lang="en-US" dirty="0" smtClean="0"/>
              <a:t>ETH Zurich</a:t>
            </a:r>
            <a:endParaRPr lang="fa-IR" dirty="0"/>
          </a:p>
        </p:txBody>
      </p:sp>
      <p:sp>
        <p:nvSpPr>
          <p:cNvPr id="3" name="Content Placeholder 2"/>
          <p:cNvSpPr>
            <a:spLocks noGrp="1"/>
          </p:cNvSpPr>
          <p:nvPr>
            <p:ph idx="1"/>
          </p:nvPr>
        </p:nvSpPr>
        <p:spPr>
          <a:xfrm>
            <a:off x="859316" y="1466773"/>
            <a:ext cx="10113484" cy="5243516"/>
          </a:xfrm>
        </p:spPr>
        <p:txBody>
          <a:bodyPr>
            <a:normAutofit/>
          </a:bodyPr>
          <a:lstStyle/>
          <a:p>
            <a:pPr algn="just"/>
            <a:r>
              <a:rPr lang="fa-IR" dirty="0"/>
              <a:t>این دانشگاه در سال 1855 تأسیس شده و امروزه به عنوان یکی از دانشگاه های برجسته مهندسي و تکنولوژی و علوم طبیعی شناخته می شود.</a:t>
            </a:r>
          </a:p>
          <a:p>
            <a:pPr algn="just"/>
            <a:r>
              <a:rPr lang="fa-IR" dirty="0"/>
              <a:t>این دانشگاه بیش از </a:t>
            </a:r>
            <a:r>
              <a:rPr lang="en-US" dirty="0" smtClean="0"/>
              <a:t>20000</a:t>
            </a:r>
            <a:r>
              <a:rPr lang="fa-IR" dirty="0" smtClean="0"/>
              <a:t> </a:t>
            </a:r>
            <a:r>
              <a:rPr lang="fa-IR" dirty="0"/>
              <a:t>دانشجو از تقریباً </a:t>
            </a:r>
            <a:r>
              <a:rPr lang="en-US" dirty="0" smtClean="0"/>
              <a:t>110</a:t>
            </a:r>
            <a:r>
              <a:rPr lang="fa-IR" dirty="0" smtClean="0"/>
              <a:t> </a:t>
            </a:r>
            <a:r>
              <a:rPr lang="fa-IR" dirty="0"/>
              <a:t>کشور پذیرش کرده است، که 3500 نفر از آن ها دانشجوی دکترا هستند. بیش از </a:t>
            </a:r>
            <a:r>
              <a:rPr lang="en-US" dirty="0" smtClean="0"/>
              <a:t>460</a:t>
            </a:r>
            <a:r>
              <a:rPr lang="fa-IR" dirty="0" smtClean="0"/>
              <a:t> </a:t>
            </a:r>
            <a:r>
              <a:rPr lang="fa-IR" dirty="0"/>
              <a:t>پروفسور تحقیقاتی را در زمینه مهندسی، معماری، ریاضیات، علوم طبیعی، مدیریت و علوم اجتماعی تدریس می کنند</a:t>
            </a:r>
            <a:r>
              <a:rPr lang="fa-IR" dirty="0" smtClean="0"/>
              <a:t>.</a:t>
            </a:r>
          </a:p>
        </p:txBody>
      </p:sp>
      <p:sp>
        <p:nvSpPr>
          <p:cNvPr id="4" name="Slide Number Placeholder 3"/>
          <p:cNvSpPr>
            <a:spLocks noGrp="1"/>
          </p:cNvSpPr>
          <p:nvPr>
            <p:ph type="sldNum" sz="quarter" idx="12"/>
          </p:nvPr>
        </p:nvSpPr>
        <p:spPr/>
        <p:txBody>
          <a:bodyPr/>
          <a:lstStyle/>
          <a:p>
            <a:fld id="{EEDC2B53-E68E-462E-9820-A48196411DB4}" type="slidenum">
              <a:rPr lang="en-US" smtClean="0"/>
              <a:t>15</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4228" y="4024434"/>
            <a:ext cx="3953022" cy="262876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809884682"/>
              </p:ext>
            </p:extLst>
          </p:nvPr>
        </p:nvGraphicFramePr>
        <p:xfrm>
          <a:off x="6422493" y="4378756"/>
          <a:ext cx="3798138" cy="2077181"/>
        </p:xfrm>
        <a:graphic>
          <a:graphicData uri="http://schemas.openxmlformats.org/drawingml/2006/table">
            <a:tbl>
              <a:tblPr>
                <a:tableStyleId>{D7AC3CCA-C797-4891-BE02-D94E43425B78}</a:tableStyleId>
              </a:tblPr>
              <a:tblGrid>
                <a:gridCol w="1899069"/>
                <a:gridCol w="1899069"/>
              </a:tblGrid>
              <a:tr h="642123">
                <a:tc gridSpan="2">
                  <a:txBody>
                    <a:bodyPr/>
                    <a:lstStyle/>
                    <a:p>
                      <a:pPr algn="ctr"/>
                      <a:r>
                        <a:rPr lang="fa-IR" sz="2400" b="1" dirty="0" smtClean="0">
                          <a:cs typeface="B Nazanin" panose="00000400000000000000" pitchFamily="2" charset="-78"/>
                        </a:rPr>
                        <a:t>جایگاه در رتبه‌بندی‌های جهانی</a:t>
                      </a:r>
                    </a:p>
                  </a:txBody>
                  <a:tcPr anchor="ctr"/>
                </a:tc>
                <a:tc hMerge="1">
                  <a:txBody>
                    <a:bodyPr/>
                    <a:lstStyle/>
                    <a:p>
                      <a:pPr rtl="1"/>
                      <a:endParaRPr lang="fa-IR"/>
                    </a:p>
                  </a:txBody>
                  <a:tcPr/>
                </a:tc>
              </a:tr>
              <a:tr h="356735">
                <a:tc>
                  <a:txBody>
                    <a:bodyPr/>
                    <a:lstStyle/>
                    <a:p>
                      <a:pPr algn="ctr"/>
                      <a:r>
                        <a:rPr lang="en-US" sz="2400" b="1" dirty="0" smtClean="0">
                          <a:cs typeface="B Nazanin" panose="00000400000000000000" pitchFamily="2" charset="-78"/>
                        </a:rPr>
                        <a:t>10</a:t>
                      </a:r>
                      <a:endParaRPr lang="en-US" sz="2400" b="1" dirty="0">
                        <a:cs typeface="B Nazanin" panose="00000400000000000000"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cs typeface="B Nazanin" panose="00000400000000000000" pitchFamily="2" charset="-78"/>
                        </a:rPr>
                        <a:t>Times</a:t>
                      </a:r>
                      <a:endParaRPr lang="fa-IR" sz="2400" b="1" dirty="0">
                        <a:cs typeface="B Nazanin" panose="00000400000000000000" pitchFamily="2" charset="-78"/>
                      </a:endParaRPr>
                    </a:p>
                  </a:txBody>
                  <a:tcPr anchor="ctr"/>
                </a:tc>
              </a:tr>
              <a:tr h="520658">
                <a:tc>
                  <a:txBody>
                    <a:bodyPr/>
                    <a:lstStyle/>
                    <a:p>
                      <a:pPr algn="ctr"/>
                      <a:r>
                        <a:rPr lang="en-US" sz="2400" b="1" dirty="0" smtClean="0">
                          <a:cs typeface="B Nazanin" panose="00000400000000000000" pitchFamily="2" charset="-78"/>
                        </a:rPr>
                        <a:t>10</a:t>
                      </a:r>
                      <a:endParaRPr lang="en-US" sz="2400" b="1" dirty="0">
                        <a:cs typeface="B Nazanin" panose="00000400000000000000"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cs typeface="B Nazanin" panose="00000400000000000000" pitchFamily="2" charset="-78"/>
                        </a:rPr>
                        <a:t>QS</a:t>
                      </a:r>
                      <a:endParaRPr lang="fa-IR" sz="2400" b="1" dirty="0">
                        <a:cs typeface="B Nazanin" panose="00000400000000000000" pitchFamily="2" charset="-78"/>
                      </a:endParaRPr>
                    </a:p>
                  </a:txBody>
                  <a:tcPr anchor="ctr"/>
                </a:tc>
              </a:tr>
              <a:tr h="356735">
                <a:tc>
                  <a:txBody>
                    <a:bodyPr/>
                    <a:lstStyle/>
                    <a:p>
                      <a:pPr algn="ctr"/>
                      <a:r>
                        <a:rPr lang="en-US" sz="2400" b="1" dirty="0" smtClean="0">
                          <a:cs typeface="B Nazanin" panose="00000400000000000000" pitchFamily="2" charset="-78"/>
                        </a:rPr>
                        <a:t>19</a:t>
                      </a:r>
                      <a:endParaRPr lang="en-US" sz="2400" b="1" dirty="0">
                        <a:cs typeface="B Nazanin" panose="00000400000000000000"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cs typeface="B Nazanin" panose="00000400000000000000" pitchFamily="2" charset="-78"/>
                        </a:rPr>
                        <a:t>ARWU</a:t>
                      </a:r>
                      <a:endParaRPr lang="fa-IR" sz="2400" b="1" dirty="0">
                        <a:cs typeface="B Nazanin" panose="00000400000000000000" pitchFamily="2" charset="-78"/>
                      </a:endParaRPr>
                    </a:p>
                  </a:txBody>
                  <a:tcPr anchor="ctr"/>
                </a:tc>
              </a:tr>
            </a:tbl>
          </a:graphicData>
        </a:graphic>
      </p:graphicFrame>
    </p:spTree>
    <p:extLst>
      <p:ext uri="{BB962C8B-B14F-4D97-AF65-F5344CB8AC3E}">
        <p14:creationId xmlns:p14="http://schemas.microsoft.com/office/powerpoint/2010/main" val="348277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   </a:t>
            </a:r>
            <a:endParaRPr lang="en-US" dirty="0"/>
          </a:p>
        </p:txBody>
      </p:sp>
      <p:sp>
        <p:nvSpPr>
          <p:cNvPr id="4" name="Slide Number Placeholder 3"/>
          <p:cNvSpPr>
            <a:spLocks noGrp="1"/>
          </p:cNvSpPr>
          <p:nvPr>
            <p:ph type="sldNum" sz="quarter" idx="12"/>
          </p:nvPr>
        </p:nvSpPr>
        <p:spPr/>
        <p:txBody>
          <a:bodyPr/>
          <a:lstStyle/>
          <a:p>
            <a:fld id="{EEDC2B53-E68E-462E-9820-A48196411DB4}" type="slidenum">
              <a:rPr lang="en-US" smtClean="0"/>
              <a:t>16</a:t>
            </a:fld>
            <a:endParaRPr lang="en-US"/>
          </a:p>
        </p:txBody>
      </p:sp>
      <p:pic>
        <p:nvPicPr>
          <p:cNvPr id="7" name="Content Placeholder 6"/>
          <p:cNvPicPr>
            <a:picLocks noGrp="1" noChangeAspect="1"/>
          </p:cNvPicPr>
          <p:nvPr>
            <p:ph idx="1"/>
          </p:nvPr>
        </p:nvPicPr>
        <p:blipFill>
          <a:blip r:embed="rId2"/>
          <a:stretch>
            <a:fillRect/>
          </a:stretch>
        </p:blipFill>
        <p:spPr>
          <a:xfrm>
            <a:off x="1253613" y="1578077"/>
            <a:ext cx="9394722" cy="4872811"/>
          </a:xfrm>
          <a:prstGeom prst="rect">
            <a:avLst/>
          </a:prstGeom>
        </p:spPr>
      </p:pic>
    </p:spTree>
    <p:extLst>
      <p:ext uri="{BB962C8B-B14F-4D97-AF65-F5344CB8AC3E}">
        <p14:creationId xmlns:p14="http://schemas.microsoft.com/office/powerpoint/2010/main" val="3919598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معرفی </a:t>
            </a:r>
            <a:r>
              <a:rPr lang="en-US" dirty="0" smtClean="0"/>
              <a:t>EPFL</a:t>
            </a:r>
            <a:endParaRPr lang="fa-IR" dirty="0"/>
          </a:p>
        </p:txBody>
      </p:sp>
      <p:sp>
        <p:nvSpPr>
          <p:cNvPr id="3" name="Content Placeholder 2"/>
          <p:cNvSpPr>
            <a:spLocks noGrp="1"/>
          </p:cNvSpPr>
          <p:nvPr>
            <p:ph idx="1"/>
          </p:nvPr>
        </p:nvSpPr>
        <p:spPr/>
        <p:txBody>
          <a:bodyPr/>
          <a:lstStyle/>
          <a:p>
            <a:pPr algn="just"/>
            <a:r>
              <a:rPr lang="fa-IR" dirty="0"/>
              <a:t>این </a:t>
            </a:r>
            <a:r>
              <a:rPr lang="fa-IR" dirty="0" smtClean="0"/>
              <a:t>دانشگاه ابتدا </a:t>
            </a:r>
            <a:r>
              <a:rPr lang="fa-IR" dirty="0"/>
              <a:t>در سال 1853 </a:t>
            </a:r>
            <a:r>
              <a:rPr lang="fa-IR" dirty="0" smtClean="0"/>
              <a:t>به عنوان یک مدرسه خصوصی تأسیس شد و سپس در سال ۱۹۶۹ تحت نام فعلی و به عنوان یک انستیتوی تکنولوژی فدرال شروع به کار کرد. </a:t>
            </a:r>
          </a:p>
          <a:p>
            <a:pPr algn="just"/>
            <a:r>
              <a:rPr lang="fa-IR" dirty="0" smtClean="0"/>
              <a:t>نزدیک به ۱۰۰۰۰ نفر دانشجو از ۱۱۲ ملیت مختلف و بیش از ۴۰۰۰ نفر کادر آموزشی و تحقیقاتی و اداری.</a:t>
            </a:r>
          </a:p>
        </p:txBody>
      </p:sp>
      <p:sp>
        <p:nvSpPr>
          <p:cNvPr id="4" name="Slide Number Placeholder 3"/>
          <p:cNvSpPr>
            <a:spLocks noGrp="1"/>
          </p:cNvSpPr>
          <p:nvPr>
            <p:ph type="sldNum" sz="quarter" idx="12"/>
          </p:nvPr>
        </p:nvSpPr>
        <p:spPr/>
        <p:txBody>
          <a:bodyPr/>
          <a:lstStyle/>
          <a:p>
            <a:fld id="{EEDC2B53-E68E-462E-9820-A48196411DB4}" type="slidenum">
              <a:rPr lang="en-US" smtClean="0"/>
              <a:t>17</a:t>
            </a:fld>
            <a:endParaRPr lang="en-US"/>
          </a:p>
        </p:txBody>
      </p:sp>
      <p:pic>
        <p:nvPicPr>
          <p:cNvPr id="5" name="Picture 4" descr="http://iscoweb.iut.ac.ir/sites/iscoweb/files/u34/epfl1.png"/>
          <p:cNvPicPr/>
          <p:nvPr/>
        </p:nvPicPr>
        <p:blipFill rotWithShape="1">
          <a:blip r:embed="rId2">
            <a:extLst>
              <a:ext uri="{28A0092B-C50C-407E-A947-70E740481C1C}">
                <a14:useLocalDpi xmlns:a14="http://schemas.microsoft.com/office/drawing/2010/main" val="0"/>
              </a:ext>
            </a:extLst>
          </a:blip>
          <a:srcRect b="11059"/>
          <a:stretch/>
        </p:blipFill>
        <p:spPr bwMode="auto">
          <a:xfrm>
            <a:off x="246778" y="3667086"/>
            <a:ext cx="5669280" cy="2366743"/>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3012098161"/>
              </p:ext>
            </p:extLst>
          </p:nvPr>
        </p:nvGraphicFramePr>
        <p:xfrm>
          <a:off x="6528596" y="3947285"/>
          <a:ext cx="3813532" cy="1920115"/>
        </p:xfrm>
        <a:graphic>
          <a:graphicData uri="http://schemas.openxmlformats.org/drawingml/2006/table">
            <a:tbl>
              <a:tblPr>
                <a:tableStyleId>{D7AC3CCA-C797-4891-BE02-D94E43425B78}</a:tableStyleId>
              </a:tblPr>
              <a:tblGrid>
                <a:gridCol w="1906766"/>
                <a:gridCol w="1906766"/>
              </a:tblGrid>
              <a:tr h="0">
                <a:tc gridSpan="2">
                  <a:txBody>
                    <a:bodyPr/>
                    <a:lstStyle/>
                    <a:p>
                      <a:pPr algn="ctr"/>
                      <a:r>
                        <a:rPr lang="fa-IR" sz="2400" b="1" dirty="0" smtClean="0">
                          <a:cs typeface="B Nazanin" panose="00000400000000000000" pitchFamily="2" charset="-78"/>
                        </a:rPr>
                        <a:t>جایگاه در رتبه‌بندی‌های جهانی</a:t>
                      </a:r>
                    </a:p>
                  </a:txBody>
                  <a:tcPr anchor="ctr"/>
                </a:tc>
                <a:tc hMerge="1">
                  <a:txBody>
                    <a:bodyPr/>
                    <a:lstStyle/>
                    <a:p>
                      <a:pPr rtl="1"/>
                      <a:endParaRPr lang="fa-IR"/>
                    </a:p>
                  </a:txBody>
                  <a:tcPr/>
                </a:tc>
              </a:tr>
              <a:tr h="548515">
                <a:tc>
                  <a:txBody>
                    <a:bodyPr/>
                    <a:lstStyle/>
                    <a:p>
                      <a:pPr algn="ctr"/>
                      <a:r>
                        <a:rPr lang="fa-IR" sz="2400" b="1" dirty="0" smtClean="0">
                          <a:cs typeface="B Nazanin" panose="00000400000000000000" pitchFamily="2" charset="-78"/>
                        </a:rPr>
                        <a:t>۳۸</a:t>
                      </a:r>
                      <a:endParaRPr lang="en-US" sz="2400" b="1" dirty="0">
                        <a:cs typeface="B Nazanin" panose="00000400000000000000"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cs typeface="B Nazanin" panose="00000400000000000000" pitchFamily="2" charset="-78"/>
                        </a:rPr>
                        <a:t>Times</a:t>
                      </a:r>
                      <a:endParaRPr lang="fa-IR" sz="2400" b="1" dirty="0">
                        <a:cs typeface="B Nazanin" panose="00000400000000000000" pitchFamily="2" charset="-78"/>
                      </a:endParaRPr>
                    </a:p>
                  </a:txBody>
                  <a:tcPr anchor="ctr"/>
                </a:tc>
              </a:tr>
              <a:tr h="0">
                <a:tc>
                  <a:txBody>
                    <a:bodyPr/>
                    <a:lstStyle/>
                    <a:p>
                      <a:pPr algn="ctr"/>
                      <a:r>
                        <a:rPr lang="fa-IR" sz="2400" b="1" dirty="0" smtClean="0">
                          <a:cs typeface="B Nazanin" panose="00000400000000000000" pitchFamily="2" charset="-78"/>
                        </a:rPr>
                        <a:t>۱۲</a:t>
                      </a:r>
                      <a:endParaRPr lang="en-US" sz="2400" b="1" dirty="0">
                        <a:cs typeface="B Nazanin" panose="00000400000000000000"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cs typeface="B Nazanin" panose="00000400000000000000" pitchFamily="2" charset="-78"/>
                        </a:rPr>
                        <a:t>QS</a:t>
                      </a:r>
                      <a:endParaRPr lang="fa-IR" sz="2400" b="1" dirty="0">
                        <a:cs typeface="B Nazanin" panose="00000400000000000000" pitchFamily="2" charset="-78"/>
                      </a:endParaRPr>
                    </a:p>
                  </a:txBody>
                  <a:tcPr anchor="ctr"/>
                </a:tc>
              </a:tr>
              <a:tr h="0">
                <a:tc>
                  <a:txBody>
                    <a:bodyPr/>
                    <a:lstStyle/>
                    <a:p>
                      <a:pPr algn="ctr"/>
                      <a:r>
                        <a:rPr lang="fa-IR" sz="2400" b="1" dirty="0" smtClean="0">
                          <a:cs typeface="B Nazanin" panose="00000400000000000000" pitchFamily="2" charset="-78"/>
                        </a:rPr>
                        <a:t>۷۶</a:t>
                      </a:r>
                      <a:endParaRPr lang="en-US" sz="2400" b="1" dirty="0">
                        <a:cs typeface="B Nazanin" panose="00000400000000000000"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cs typeface="B Nazanin" panose="00000400000000000000" pitchFamily="2" charset="-78"/>
                        </a:rPr>
                        <a:t>ARWU</a:t>
                      </a:r>
                      <a:endParaRPr lang="fa-IR" sz="2400" b="1" dirty="0">
                        <a:cs typeface="B Nazanin" panose="00000400000000000000" pitchFamily="2" charset="-78"/>
                      </a:endParaRPr>
                    </a:p>
                  </a:txBody>
                  <a:tcPr anchor="ctr"/>
                </a:tc>
              </a:tr>
            </a:tbl>
          </a:graphicData>
        </a:graphic>
      </p:graphicFrame>
    </p:spTree>
    <p:extLst>
      <p:ext uri="{BB962C8B-B14F-4D97-AF65-F5344CB8AC3E}">
        <p14:creationId xmlns:p14="http://schemas.microsoft.com/office/powerpoint/2010/main" val="3136953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دانشگاه علمی کاربردی </a:t>
            </a:r>
            <a:r>
              <a:rPr lang="en-US" dirty="0" smtClean="0"/>
              <a:t>ZHAW</a:t>
            </a:r>
            <a:endParaRPr lang="fa-IR" dirty="0"/>
          </a:p>
        </p:txBody>
      </p:sp>
      <p:sp>
        <p:nvSpPr>
          <p:cNvPr id="3" name="Content Placeholder 2"/>
          <p:cNvSpPr>
            <a:spLocks noGrp="1"/>
          </p:cNvSpPr>
          <p:nvPr>
            <p:ph idx="1"/>
          </p:nvPr>
        </p:nvSpPr>
        <p:spPr/>
        <p:txBody>
          <a:bodyPr>
            <a:normAutofit/>
          </a:bodyPr>
          <a:lstStyle/>
          <a:p>
            <a:pPr algn="just"/>
            <a:r>
              <a:rPr lang="fa-IR" dirty="0" smtClean="0"/>
              <a:t>دانشگاه </a:t>
            </a:r>
            <a:r>
              <a:rPr lang="en-US" dirty="0" smtClean="0"/>
              <a:t>ZHAW</a:t>
            </a:r>
            <a:r>
              <a:rPr lang="fa-IR" dirty="0" smtClean="0"/>
              <a:t> زوریخ </a:t>
            </a:r>
            <a:r>
              <a:rPr lang="fa-IR" dirty="0"/>
              <a:t>در شهر</a:t>
            </a:r>
            <a:r>
              <a:rPr lang="en-US" dirty="0"/>
              <a:t> Winterthur </a:t>
            </a:r>
            <a:r>
              <a:rPr lang="fa-IR" dirty="0"/>
              <a:t>واقع شده است ضمن اینکه پردیس‌هایی نیز در شهرهای زوریخ و</a:t>
            </a:r>
            <a:r>
              <a:rPr lang="en-US" dirty="0"/>
              <a:t> </a:t>
            </a:r>
            <a:r>
              <a:rPr lang="en-US" dirty="0" err="1"/>
              <a:t>Wädenswil</a:t>
            </a:r>
            <a:r>
              <a:rPr lang="en-US" dirty="0"/>
              <a:t> </a:t>
            </a:r>
            <a:r>
              <a:rPr lang="fa-IR" dirty="0"/>
              <a:t>دارد. این دانشگاه یکی از بزرگترین دانشگاه‌های علوم کاربردی سوئیس بوده و یکی از اجزای تشکیل دهنده‌ی</a:t>
            </a:r>
            <a:r>
              <a:rPr lang="en-US" dirty="0"/>
              <a:t> ZFH </a:t>
            </a:r>
            <a:r>
              <a:rPr lang="fa-IR" dirty="0" smtClean="0"/>
              <a:t>(دانشگاه </a:t>
            </a:r>
            <a:r>
              <a:rPr lang="fa-IR" dirty="0"/>
              <a:t>علوم کاربردی زوریخ)‌ است</a:t>
            </a:r>
            <a:r>
              <a:rPr lang="en-US" dirty="0" smtClean="0"/>
              <a:t>.</a:t>
            </a:r>
            <a:endParaRPr lang="fa-IR" dirty="0" smtClean="0"/>
          </a:p>
          <a:p>
            <a:pPr algn="just"/>
            <a:r>
              <a:rPr lang="fa-IR" dirty="0" smtClean="0"/>
              <a:t>دانشگاه علوم کاربردی زوریخ در سپتامبر 2007 </a:t>
            </a:r>
            <a:r>
              <a:rPr lang="fa-IR" i="1" dirty="0" smtClean="0"/>
              <a:t>تشکیل </a:t>
            </a:r>
            <a:r>
              <a:rPr lang="fa-IR" i="1" dirty="0"/>
              <a:t>شد. </a:t>
            </a:r>
            <a:endParaRPr lang="en-US" dirty="0"/>
          </a:p>
          <a:p>
            <a:endParaRPr lang="fa-IR" dirty="0"/>
          </a:p>
        </p:txBody>
      </p:sp>
      <p:sp>
        <p:nvSpPr>
          <p:cNvPr id="4" name="Slide Number Placeholder 3"/>
          <p:cNvSpPr>
            <a:spLocks noGrp="1"/>
          </p:cNvSpPr>
          <p:nvPr>
            <p:ph type="sldNum" sz="quarter" idx="12"/>
          </p:nvPr>
        </p:nvSpPr>
        <p:spPr/>
        <p:txBody>
          <a:bodyPr/>
          <a:lstStyle/>
          <a:p>
            <a:fld id="{EEDC2B53-E68E-462E-9820-A48196411DB4}" type="slidenum">
              <a:rPr lang="en-US" smtClean="0"/>
              <a:t>18</a:t>
            </a:fld>
            <a:endParaRPr lang="en-US"/>
          </a:p>
        </p:txBody>
      </p:sp>
      <p:pic>
        <p:nvPicPr>
          <p:cNvPr id="6" name="Picture 5" descr="http://iscoweb.iut.ac.ir/sites/iscoweb/files/ufiles/News_Pics/358a00e.jpg"/>
          <p:cNvPicPr/>
          <p:nvPr/>
        </p:nvPicPr>
        <p:blipFill>
          <a:blip r:embed="rId2">
            <a:extLst>
              <a:ext uri="{28A0092B-C50C-407E-A947-70E740481C1C}">
                <a14:useLocalDpi xmlns:a14="http://schemas.microsoft.com/office/drawing/2010/main" val="0"/>
              </a:ext>
            </a:extLst>
          </a:blip>
          <a:srcRect/>
          <a:stretch>
            <a:fillRect/>
          </a:stretch>
        </p:blipFill>
        <p:spPr bwMode="auto">
          <a:xfrm>
            <a:off x="267970" y="4736765"/>
            <a:ext cx="5438140" cy="1916430"/>
          </a:xfrm>
          <a:prstGeom prst="rect">
            <a:avLst/>
          </a:prstGeom>
          <a:noFill/>
          <a:ln>
            <a:noFill/>
          </a:ln>
        </p:spPr>
      </p:pic>
    </p:spTree>
    <p:extLst>
      <p:ext uri="{BB962C8B-B14F-4D97-AF65-F5344CB8AC3E}">
        <p14:creationId xmlns:p14="http://schemas.microsoft.com/office/powerpoint/2010/main" val="873633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مؤسسه عالی ژنو</a:t>
            </a:r>
            <a:r>
              <a:rPr lang="en-US" dirty="0"/>
              <a:t/>
            </a:r>
            <a:br>
              <a:rPr lang="en-US" dirty="0"/>
            </a:br>
            <a:endParaRPr lang="en-US" dirty="0"/>
          </a:p>
        </p:txBody>
      </p:sp>
      <p:sp>
        <p:nvSpPr>
          <p:cNvPr id="3" name="Content Placeholder 2"/>
          <p:cNvSpPr>
            <a:spLocks noGrp="1"/>
          </p:cNvSpPr>
          <p:nvPr>
            <p:ph idx="1"/>
          </p:nvPr>
        </p:nvSpPr>
        <p:spPr/>
        <p:txBody>
          <a:bodyPr/>
          <a:lstStyle/>
          <a:p>
            <a:pPr algn="just"/>
            <a:r>
              <a:rPr lang="fa-IR" b="1" dirty="0"/>
              <a:t>مؤسسه عالی </a:t>
            </a:r>
            <a:r>
              <a:rPr lang="fa-IR" b="1" dirty="0" smtClean="0"/>
              <a:t>ژنو (</a:t>
            </a:r>
            <a:r>
              <a:rPr lang="en-US" dirty="0"/>
              <a:t>Graduate Institute of International and Development Studies</a:t>
            </a:r>
            <a:r>
              <a:rPr lang="fa-IR" dirty="0" smtClean="0"/>
              <a:t>) یک </a:t>
            </a:r>
            <a:r>
              <a:rPr lang="fa-IR" dirty="0"/>
              <a:t>دانشگاه تحصیلات تکمیلی در ژنو </a:t>
            </a:r>
            <a:r>
              <a:rPr lang="fa-IR" dirty="0" smtClean="0"/>
              <a:t>است.</a:t>
            </a:r>
          </a:p>
          <a:p>
            <a:pPr algn="just"/>
            <a:r>
              <a:rPr lang="fa-IR" dirty="0"/>
              <a:t>این مؤسسه یکی از </a:t>
            </a:r>
            <a:r>
              <a:rPr lang="fa-IR" dirty="0" err="1"/>
              <a:t>برجسته‌ترین</a:t>
            </a:r>
            <a:r>
              <a:rPr lang="fa-IR" dirty="0"/>
              <a:t> مؤسسات اروپا در </a:t>
            </a:r>
            <a:r>
              <a:rPr lang="fa-IR" dirty="0" err="1"/>
              <a:t>حلقه‌های</a:t>
            </a:r>
            <a:r>
              <a:rPr lang="fa-IR" dirty="0"/>
              <a:t> </a:t>
            </a:r>
            <a:r>
              <a:rPr lang="fa-IR" dirty="0" err="1"/>
              <a:t>حرفه‌ای</a:t>
            </a:r>
            <a:r>
              <a:rPr lang="fa-IR" dirty="0"/>
              <a:t> و آکادمیک به حساب </a:t>
            </a:r>
            <a:r>
              <a:rPr lang="fa-IR" dirty="0" err="1" smtClean="0"/>
              <a:t>می‌آید</a:t>
            </a:r>
            <a:r>
              <a:rPr lang="fa-IR" dirty="0" smtClean="0"/>
              <a:t>.</a:t>
            </a:r>
          </a:p>
          <a:p>
            <a:pPr algn="just"/>
            <a:r>
              <a:rPr lang="fa-IR" dirty="0"/>
              <a:t>چندین سفیر، وزیر امور خارجه، </a:t>
            </a:r>
            <a:r>
              <a:rPr lang="fa-IR" dirty="0" err="1"/>
              <a:t>رئیس‌جمهور</a:t>
            </a:r>
            <a:r>
              <a:rPr lang="fa-IR" dirty="0"/>
              <a:t>، یک دبیر کل سازمان </a:t>
            </a:r>
            <a:r>
              <a:rPr lang="fa-IR" dirty="0" smtClean="0"/>
              <a:t>ملل (کوفی عنان)، </a:t>
            </a:r>
            <a:r>
              <a:rPr lang="fa-IR" dirty="0"/>
              <a:t>هفت برنده جایزه نوبل و یک برنده جایزه </a:t>
            </a:r>
            <a:r>
              <a:rPr lang="fa-IR" dirty="0" err="1"/>
              <a:t>پولیتزر</a:t>
            </a:r>
            <a:r>
              <a:rPr lang="fa-IR" dirty="0"/>
              <a:t> از جمله </a:t>
            </a:r>
            <a:r>
              <a:rPr lang="fa-IR" dirty="0" err="1"/>
              <a:t>دانش‌آموختگان</a:t>
            </a:r>
            <a:r>
              <a:rPr lang="fa-IR" dirty="0"/>
              <a:t> آن هستند</a:t>
            </a:r>
            <a:r>
              <a:rPr lang="en-US" dirty="0"/>
              <a:t>.</a:t>
            </a:r>
            <a:endParaRPr lang="fa-IR" dirty="0" smtClean="0"/>
          </a:p>
        </p:txBody>
      </p:sp>
      <p:sp>
        <p:nvSpPr>
          <p:cNvPr id="4" name="Slide Number Placeholder 3"/>
          <p:cNvSpPr>
            <a:spLocks noGrp="1"/>
          </p:cNvSpPr>
          <p:nvPr>
            <p:ph type="sldNum" sz="quarter" idx="12"/>
          </p:nvPr>
        </p:nvSpPr>
        <p:spPr/>
        <p:txBody>
          <a:bodyPr/>
          <a:lstStyle/>
          <a:p>
            <a:fld id="{EEDC2B53-E68E-462E-9820-A48196411DB4}" type="slidenum">
              <a:rPr lang="en-US" smtClean="0"/>
              <a:t>19</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20346"/>
            <a:ext cx="3645043" cy="182252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043" y="4820346"/>
            <a:ext cx="7415779" cy="1822522"/>
          </a:xfrm>
          <a:prstGeom prst="rect">
            <a:avLst/>
          </a:prstGeom>
        </p:spPr>
      </p:pic>
    </p:spTree>
    <p:extLst>
      <p:ext uri="{BB962C8B-B14F-4D97-AF65-F5344CB8AC3E}">
        <p14:creationId xmlns:p14="http://schemas.microsoft.com/office/powerpoint/2010/main" val="2403732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err="1" smtClean="0"/>
              <a:t>همکار‌های</a:t>
            </a:r>
            <a:r>
              <a:rPr lang="fa-IR" b="1" dirty="0" smtClean="0"/>
              <a:t> مشترک بین ایران و سوئیس</a:t>
            </a:r>
            <a:endParaRPr lang="en-US" dirty="0"/>
          </a:p>
        </p:txBody>
      </p:sp>
      <p:sp>
        <p:nvSpPr>
          <p:cNvPr id="3" name="Content Placeholder 2"/>
          <p:cNvSpPr>
            <a:spLocks noGrp="1"/>
          </p:cNvSpPr>
          <p:nvPr>
            <p:ph idx="1"/>
          </p:nvPr>
        </p:nvSpPr>
        <p:spPr/>
        <p:txBody>
          <a:bodyPr>
            <a:normAutofit/>
          </a:bodyPr>
          <a:lstStyle/>
          <a:p>
            <a:pPr algn="just"/>
            <a:r>
              <a:rPr lang="fa-IR" dirty="0" smtClean="0"/>
              <a:t>در </a:t>
            </a:r>
            <a:r>
              <a:rPr lang="fa-IR" dirty="0"/>
              <a:t>تاریخ 9 اسفند </a:t>
            </a:r>
            <a:r>
              <a:rPr lang="fa-IR" b="1" dirty="0"/>
              <a:t>1394</a:t>
            </a:r>
            <a:r>
              <a:rPr lang="fa-IR" dirty="0"/>
              <a:t>، جمهوری اسلامی ایران و کنفدراسیون سوئیس در بیانیه ای مشترک اعلام کردند که دو کشور برای توسعه و نهادینه کردن یک چارچوب همکاری مشترک و دراز مدت در حوزه های دوجانبه، منطقه ای و </a:t>
            </a:r>
            <a:r>
              <a:rPr lang="fa-IR" dirty="0" err="1"/>
              <a:t>چندجانبه</a:t>
            </a:r>
            <a:r>
              <a:rPr lang="fa-IR" dirty="0"/>
              <a:t> ، یک </a:t>
            </a:r>
            <a:r>
              <a:rPr lang="fa-IR" b="1" dirty="0"/>
              <a:t>نقشه راه تدوین</a:t>
            </a:r>
            <a:r>
              <a:rPr lang="fa-IR" dirty="0"/>
              <a:t> کرده </a:t>
            </a:r>
            <a:r>
              <a:rPr lang="fa-IR" dirty="0" err="1"/>
              <a:t>اند</a:t>
            </a:r>
            <a:r>
              <a:rPr lang="en-US" dirty="0" smtClean="0"/>
              <a:t>.</a:t>
            </a:r>
            <a:endParaRPr lang="fa-IR" dirty="0" smtClean="0"/>
          </a:p>
          <a:p>
            <a:pPr algn="just"/>
            <a:r>
              <a:rPr lang="fa-IR" dirty="0" smtClean="0"/>
              <a:t>در بند 6 نقشه راه توسعه روابط تهران-برن، طرفین </a:t>
            </a:r>
            <a:r>
              <a:rPr lang="fa-IR" dirty="0"/>
              <a:t>علاقمندی خود را برای </a:t>
            </a:r>
            <a:r>
              <a:rPr lang="fa-IR" dirty="0" smtClean="0"/>
              <a:t>همکاری  </a:t>
            </a:r>
            <a:r>
              <a:rPr lang="fa-IR" dirty="0"/>
              <a:t>در </a:t>
            </a:r>
            <a:r>
              <a:rPr lang="fa-IR" dirty="0" err="1"/>
              <a:t>زمینه‎های</a:t>
            </a:r>
            <a:r>
              <a:rPr lang="fa-IR" dirty="0"/>
              <a:t> علوم، پژوهش و فناوری </a:t>
            </a:r>
            <a:r>
              <a:rPr lang="fa-IR" dirty="0" smtClean="0"/>
              <a:t>ابراز </a:t>
            </a:r>
            <a:r>
              <a:rPr lang="fa-IR" dirty="0" err="1" smtClean="0"/>
              <a:t>نموده‌اند</a:t>
            </a:r>
            <a:r>
              <a:rPr lang="fa-IR" dirty="0" smtClean="0"/>
              <a:t>.</a:t>
            </a:r>
            <a:endParaRPr lang="en-US" dirty="0"/>
          </a:p>
        </p:txBody>
      </p:sp>
      <p:sp>
        <p:nvSpPr>
          <p:cNvPr id="4" name="Slide Number Placeholder 3"/>
          <p:cNvSpPr>
            <a:spLocks noGrp="1"/>
          </p:cNvSpPr>
          <p:nvPr>
            <p:ph type="sldNum" sz="quarter" idx="12"/>
          </p:nvPr>
        </p:nvSpPr>
        <p:spPr/>
        <p:txBody>
          <a:bodyPr/>
          <a:lstStyle/>
          <a:p>
            <a:fld id="{EEDC2B53-E68E-462E-9820-A48196411DB4}" type="slidenum">
              <a:rPr lang="en-US" smtClean="0"/>
              <a:t>2</a:t>
            </a:fld>
            <a:endParaRPr lang="en-US"/>
          </a:p>
        </p:txBody>
      </p:sp>
      <p:pic>
        <p:nvPicPr>
          <p:cNvPr id="5" name="Picture 4" descr="http://iscoweb.iut.ac.ir/sites/iscoweb/files/u34/1_1.jpg"/>
          <p:cNvPicPr/>
          <p:nvPr/>
        </p:nvPicPr>
        <p:blipFill rotWithShape="1">
          <a:blip r:embed="rId2">
            <a:extLst>
              <a:ext uri="{28A0092B-C50C-407E-A947-70E740481C1C}">
                <a14:useLocalDpi xmlns:a14="http://schemas.microsoft.com/office/drawing/2010/main" val="0"/>
              </a:ext>
            </a:extLst>
          </a:blip>
          <a:srcRect b="11728"/>
          <a:stretch/>
        </p:blipFill>
        <p:spPr bwMode="auto">
          <a:xfrm>
            <a:off x="554517" y="3884784"/>
            <a:ext cx="4686712" cy="27684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785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SNSF</a:t>
            </a:r>
            <a:endParaRPr lang="en-US" dirty="0"/>
          </a:p>
        </p:txBody>
      </p:sp>
      <p:sp>
        <p:nvSpPr>
          <p:cNvPr id="3" name="Content Placeholder 2"/>
          <p:cNvSpPr>
            <a:spLocks noGrp="1"/>
          </p:cNvSpPr>
          <p:nvPr>
            <p:ph idx="1"/>
          </p:nvPr>
        </p:nvSpPr>
        <p:spPr>
          <a:xfrm>
            <a:off x="859316" y="1466773"/>
            <a:ext cx="10113484" cy="5114136"/>
          </a:xfrm>
        </p:spPr>
        <p:txBody>
          <a:bodyPr>
            <a:normAutofit/>
          </a:bodyPr>
          <a:lstStyle/>
          <a:p>
            <a:pPr algn="just"/>
            <a:r>
              <a:rPr lang="fa-IR" dirty="0"/>
              <a:t>بنیاد ملی علم سوئیس (</a:t>
            </a:r>
            <a:r>
              <a:rPr lang="en-US" dirty="0"/>
              <a:t>Swiss National Science </a:t>
            </a:r>
            <a:r>
              <a:rPr lang="en-US" dirty="0" smtClean="0"/>
              <a:t>Foundation–SNSF</a:t>
            </a:r>
            <a:r>
              <a:rPr lang="fa-IR" dirty="0"/>
              <a:t>) یک سازمان حمایت از تحقیقات علمی است که تحت نظر دولت فدرال سوئیس فعالیت </a:t>
            </a:r>
            <a:r>
              <a:rPr lang="fa-IR" dirty="0" err="1"/>
              <a:t>می‌کند</a:t>
            </a:r>
            <a:r>
              <a:rPr lang="fa-IR" dirty="0"/>
              <a:t>. </a:t>
            </a:r>
            <a:endParaRPr lang="fa-IR" dirty="0" smtClean="0"/>
          </a:p>
          <a:p>
            <a:r>
              <a:rPr lang="en-US" dirty="0"/>
              <a:t>SNSF</a:t>
            </a:r>
            <a:r>
              <a:rPr lang="fa-IR" dirty="0"/>
              <a:t> از علوم پایه در تمامی مقاطع تحصیلی آکادمیک </a:t>
            </a:r>
            <a:r>
              <a:rPr lang="fa-IR" dirty="0" smtClean="0"/>
              <a:t>حمایت مالی </a:t>
            </a:r>
            <a:r>
              <a:rPr lang="fa-IR" dirty="0" err="1" smtClean="0"/>
              <a:t>می‌کند</a:t>
            </a:r>
            <a:r>
              <a:rPr lang="fa-IR" dirty="0" smtClean="0"/>
              <a:t>.</a:t>
            </a:r>
          </a:p>
          <a:p>
            <a:pPr lvl="1"/>
            <a:r>
              <a:rPr lang="fa-IR" dirty="0" smtClean="0"/>
              <a:t>حمایت از </a:t>
            </a:r>
            <a:r>
              <a:rPr lang="fa-IR" dirty="0" err="1" smtClean="0"/>
              <a:t>پروژه‌ها</a:t>
            </a:r>
            <a:r>
              <a:rPr lang="fa-IR" dirty="0" smtClean="0"/>
              <a:t> و مشاغل تحقیقاتی</a:t>
            </a:r>
          </a:p>
          <a:p>
            <a:pPr lvl="1"/>
            <a:r>
              <a:rPr lang="fa-IR" dirty="0" err="1" smtClean="0"/>
              <a:t>کمک‌هزینه‌ی</a:t>
            </a:r>
            <a:r>
              <a:rPr lang="fa-IR" dirty="0" smtClean="0"/>
              <a:t> تحصیلی و حمایت مالی از محققین جوان</a:t>
            </a:r>
          </a:p>
          <a:p>
            <a:pPr lvl="1"/>
            <a:r>
              <a:rPr lang="fa-IR" dirty="0" smtClean="0"/>
              <a:t>حمایت از برگزاری سمینارها و انتشارات علمی (عمدتا </a:t>
            </a:r>
            <a:r>
              <a:rPr lang="fa-IR" dirty="0" err="1" smtClean="0"/>
              <a:t>رساله‌های</a:t>
            </a:r>
            <a:r>
              <a:rPr lang="fa-IR" dirty="0" smtClean="0"/>
              <a:t> دکترا)</a:t>
            </a:r>
          </a:p>
          <a:p>
            <a:pPr algn="just"/>
            <a:r>
              <a:rPr lang="fa-IR" dirty="0" smtClean="0"/>
              <a:t>امکان حمایت مالی از </a:t>
            </a:r>
            <a:r>
              <a:rPr lang="fa-IR" dirty="0" err="1" smtClean="0"/>
              <a:t>پروژه‌های</a:t>
            </a:r>
            <a:r>
              <a:rPr lang="fa-IR" dirty="0" smtClean="0"/>
              <a:t> علمی و تحقیقاتی مابین یک پروژه و کسب و کار پژوهشی در داخل سوئیس با برخی کشورهای جهان فراهم است</a:t>
            </a:r>
          </a:p>
          <a:p>
            <a:pPr algn="just"/>
            <a:r>
              <a:rPr lang="fa-IR" dirty="0" smtClean="0"/>
              <a:t>در حال حاضر از بین کشورهای غیر اروپایی، </a:t>
            </a:r>
            <a:r>
              <a:rPr lang="fa-IR" dirty="0"/>
              <a:t>محققین کشورهای برزیل، روسیه، هند، چین، افریقای جنوبی، کره، ژاپن و آرژانتین امکان استفاده از این </a:t>
            </a:r>
            <a:r>
              <a:rPr lang="fa-IR" dirty="0" err="1"/>
              <a:t>حمایت‌ها</a:t>
            </a:r>
            <a:r>
              <a:rPr lang="fa-IR" dirty="0"/>
              <a:t> را دارند</a:t>
            </a:r>
            <a:r>
              <a:rPr lang="en-US" dirty="0"/>
              <a:t>.</a:t>
            </a:r>
            <a:endParaRPr lang="fa-IR" dirty="0" smtClean="0"/>
          </a:p>
          <a:p>
            <a:endParaRPr lang="en-US" dirty="0"/>
          </a:p>
        </p:txBody>
      </p:sp>
      <p:sp>
        <p:nvSpPr>
          <p:cNvPr id="4" name="Slide Number Placeholder 3"/>
          <p:cNvSpPr>
            <a:spLocks noGrp="1"/>
          </p:cNvSpPr>
          <p:nvPr>
            <p:ph type="sldNum" sz="quarter" idx="12"/>
          </p:nvPr>
        </p:nvSpPr>
        <p:spPr/>
        <p:txBody>
          <a:bodyPr/>
          <a:lstStyle/>
          <a:p>
            <a:fld id="{EEDC2B53-E68E-462E-9820-A48196411DB4}" type="slidenum">
              <a:rPr lang="en-US" smtClean="0"/>
              <a:t>20</a:t>
            </a:fld>
            <a:endParaRPr lang="en-US"/>
          </a:p>
        </p:txBody>
      </p:sp>
      <p:pic>
        <p:nvPicPr>
          <p:cNvPr id="5" name="Picture 4" descr="http://iscoweb.iut.ac.ir/sites/iscoweb/files/styles/large/public/image_field/index_0.png?itok=_B1MIKyH">
            <a:hlinkClick r:id="rId2"/>
          </p:cNvPr>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4489" y="208048"/>
            <a:ext cx="4433120" cy="834661"/>
          </a:xfrm>
          <a:prstGeom prst="rect">
            <a:avLst/>
          </a:prstGeom>
          <a:noFill/>
          <a:ln>
            <a:noFill/>
          </a:ln>
        </p:spPr>
      </p:pic>
    </p:spTree>
    <p:extLst>
      <p:ext uri="{BB962C8B-B14F-4D97-AF65-F5344CB8AC3E}">
        <p14:creationId xmlns:p14="http://schemas.microsoft.com/office/powerpoint/2010/main" val="3040573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کانون­های </a:t>
            </a:r>
            <a:r>
              <a:rPr lang="fa-IR" dirty="0"/>
              <a:t>هدایت ارتباطات در سوئیس</a:t>
            </a:r>
            <a:r>
              <a:rPr lang="en-US" dirty="0"/>
              <a:t/>
            </a:r>
            <a:br>
              <a:rPr lang="en-US" dirty="0"/>
            </a:br>
            <a:endParaRPr lang="fa-IR" dirty="0"/>
          </a:p>
        </p:txBody>
      </p:sp>
      <p:sp>
        <p:nvSpPr>
          <p:cNvPr id="3" name="Content Placeholder 2"/>
          <p:cNvSpPr>
            <a:spLocks noGrp="1"/>
          </p:cNvSpPr>
          <p:nvPr>
            <p:ph idx="1"/>
          </p:nvPr>
        </p:nvSpPr>
        <p:spPr>
          <a:xfrm>
            <a:off x="526473" y="1466773"/>
            <a:ext cx="10446327" cy="5259704"/>
          </a:xfrm>
        </p:spPr>
        <p:txBody>
          <a:bodyPr>
            <a:normAutofit fontScale="92500" lnSpcReduction="20000"/>
          </a:bodyPr>
          <a:lstStyle/>
          <a:p>
            <a:pPr algn="just"/>
            <a:r>
              <a:rPr lang="fa-IR" dirty="0"/>
              <a:t>سوئیس طی موافقت نامه های همکاری های دو جانبه برخی از مراکز آموزش عالی کشور خود را به عنوان کانون های هدایت ارتباطات، مسئول ایجاد ارتباط با مناطق مختلف جغرافیایی اولویت دار دنیا نموده تا فرصت های همکاری با آن مناطق را ارائه و گسترش دهند. هدف از این کانونهای هدایت </a:t>
            </a:r>
            <a:r>
              <a:rPr lang="fa-IR" b="1" dirty="0"/>
              <a:t>چرخش تعاملات و نوآوری </a:t>
            </a:r>
            <a:r>
              <a:rPr lang="fa-IR" dirty="0"/>
              <a:t>است.</a:t>
            </a:r>
          </a:p>
          <a:p>
            <a:pPr lvl="1"/>
            <a:r>
              <a:rPr lang="fa-IR" sz="2600" dirty="0" smtClean="0"/>
              <a:t>همکاری </a:t>
            </a:r>
            <a:r>
              <a:rPr lang="fa-IR" sz="2600" dirty="0"/>
              <a:t>با برزیل- کانون هدایت دانشگاه </a:t>
            </a:r>
            <a:r>
              <a:rPr lang="en-US" sz="2600" dirty="0"/>
              <a:t>EPFL</a:t>
            </a:r>
          </a:p>
          <a:p>
            <a:pPr lvl="1"/>
            <a:r>
              <a:rPr lang="fa-IR" sz="2600" dirty="0"/>
              <a:t>همکاری با </a:t>
            </a:r>
            <a:r>
              <a:rPr lang="fa-IR" sz="2600" dirty="0" smtClean="0"/>
              <a:t>چین، ژاپن، </a:t>
            </a:r>
            <a:r>
              <a:rPr lang="fa-IR" sz="2600" dirty="0" err="1" smtClean="0"/>
              <a:t>کره‌ی</a:t>
            </a:r>
            <a:r>
              <a:rPr lang="fa-IR" sz="2600" dirty="0" smtClean="0"/>
              <a:t> جنوبی (شرق و جنوب شرقی آسیا) </a:t>
            </a:r>
            <a:r>
              <a:rPr lang="fa-IR" sz="2600" dirty="0"/>
              <a:t>- کانون هدایت دانشگاه </a:t>
            </a:r>
            <a:r>
              <a:rPr lang="en-US" sz="2600" dirty="0"/>
              <a:t>ETH </a:t>
            </a:r>
            <a:r>
              <a:rPr lang="fa-IR" sz="2600" dirty="0" smtClean="0"/>
              <a:t> زوریخ</a:t>
            </a:r>
          </a:p>
          <a:p>
            <a:pPr lvl="1"/>
            <a:r>
              <a:rPr lang="fa-IR" sz="2600" dirty="0"/>
              <a:t>همکاری با جنوب آسیا و ایران- کانون هدایت دانشگاه جامع علمی کاربردی زوریخ </a:t>
            </a:r>
            <a:r>
              <a:rPr lang="en-US" sz="2600" dirty="0"/>
              <a:t>ZHAW </a:t>
            </a:r>
            <a:endParaRPr lang="fa-IR" sz="2600" dirty="0" smtClean="0"/>
          </a:p>
          <a:p>
            <a:pPr lvl="1"/>
            <a:r>
              <a:rPr lang="fa-IR" sz="2600" dirty="0"/>
              <a:t> همکاری با مناطق جنوب صحرای بزرگ افریقا- کانون هدایت دانشگاه </a:t>
            </a:r>
            <a:r>
              <a:rPr lang="en-US" sz="2600" dirty="0" smtClean="0"/>
              <a:t>Basel</a:t>
            </a:r>
            <a:endParaRPr lang="en-US" sz="2600" dirty="0"/>
          </a:p>
          <a:p>
            <a:pPr lvl="1"/>
            <a:r>
              <a:rPr lang="fa-IR" sz="2600" dirty="0"/>
              <a:t>همکاری با هندوستان</a:t>
            </a:r>
            <a:r>
              <a:rPr lang="en-US" sz="2600" dirty="0"/>
              <a:t> - </a:t>
            </a:r>
            <a:r>
              <a:rPr lang="fa-IR" sz="2600" dirty="0"/>
              <a:t> کانون هدایت </a:t>
            </a:r>
            <a:r>
              <a:rPr lang="fa-IR" sz="2600" dirty="0" smtClean="0"/>
              <a:t>دانشگاه لوزان</a:t>
            </a:r>
            <a:endParaRPr lang="en-US" sz="2600" dirty="0"/>
          </a:p>
          <a:p>
            <a:pPr lvl="1"/>
            <a:r>
              <a:rPr lang="fa-IR" sz="2600" dirty="0" smtClean="0"/>
              <a:t>همکاری </a:t>
            </a:r>
            <a:r>
              <a:rPr lang="fa-IR" sz="2600" dirty="0"/>
              <a:t>با  روسیه</a:t>
            </a:r>
            <a:r>
              <a:rPr lang="en-US" sz="2600" dirty="0"/>
              <a:t> - </a:t>
            </a:r>
            <a:r>
              <a:rPr lang="fa-IR" sz="2600" dirty="0"/>
              <a:t> کانون هدایت دانشگاه ژنو</a:t>
            </a:r>
            <a:endParaRPr lang="en-US" sz="2600" dirty="0"/>
          </a:p>
          <a:p>
            <a:pPr lvl="1"/>
            <a:r>
              <a:rPr lang="fa-IR" sz="2600" dirty="0"/>
              <a:t>همکاری با آفریقای جنوبی  - کانون هدایت دانشگاه بازل</a:t>
            </a:r>
            <a:endParaRPr lang="en-US" sz="2600" dirty="0"/>
          </a:p>
          <a:p>
            <a:pPr lvl="1"/>
            <a:r>
              <a:rPr lang="fa-IR" sz="2600" dirty="0" smtClean="0"/>
              <a:t>همکاری </a:t>
            </a:r>
            <a:r>
              <a:rPr lang="fa-IR" sz="2600" dirty="0"/>
              <a:t>با امریکای لاتین- کانون هدایت دانشگاه سنت گالن </a:t>
            </a:r>
            <a:r>
              <a:rPr lang="en-US" sz="2600" dirty="0"/>
              <a:t>St </a:t>
            </a:r>
            <a:r>
              <a:rPr lang="en-US" sz="2600" dirty="0" err="1"/>
              <a:t>Gallen</a:t>
            </a:r>
            <a:endParaRPr lang="en-US" sz="2600" dirty="0"/>
          </a:p>
          <a:p>
            <a:pPr lvl="1"/>
            <a:r>
              <a:rPr lang="fa-IR" sz="2600" dirty="0" smtClean="0"/>
              <a:t>همکاری </a:t>
            </a:r>
            <a:r>
              <a:rPr lang="fa-IR" sz="2600" dirty="0"/>
              <a:t>با آفریقای شمالی و خاور میانه  </a:t>
            </a:r>
            <a:r>
              <a:rPr lang="en-US" sz="2600" dirty="0"/>
              <a:t>HES-SO </a:t>
            </a:r>
          </a:p>
          <a:p>
            <a:pPr lvl="1"/>
            <a:r>
              <a:rPr lang="fa-IR" sz="2600" dirty="0" smtClean="0"/>
              <a:t>همکاری </a:t>
            </a:r>
            <a:r>
              <a:rPr lang="fa-IR" sz="2600" dirty="0"/>
              <a:t>با روسیه </a:t>
            </a:r>
            <a:r>
              <a:rPr lang="fa-IR" sz="2600" dirty="0" smtClean="0"/>
              <a:t>و</a:t>
            </a:r>
            <a:r>
              <a:rPr lang="en-US" sz="2600" dirty="0" smtClean="0"/>
              <a:t>CIS </a:t>
            </a:r>
            <a:r>
              <a:rPr lang="fa-IR" sz="2600" dirty="0" smtClean="0"/>
              <a:t> -  کانون </a:t>
            </a:r>
            <a:r>
              <a:rPr lang="fa-IR" sz="2600" dirty="0"/>
              <a:t>هدایت دانشگاه </a:t>
            </a:r>
            <a:r>
              <a:rPr lang="fa-IR" sz="2600" dirty="0" smtClean="0"/>
              <a:t>ژنو</a:t>
            </a:r>
          </a:p>
          <a:p>
            <a:pPr lvl="1"/>
            <a:endParaRPr lang="en-US" sz="2600" dirty="0" smtClean="0"/>
          </a:p>
          <a:p>
            <a:endParaRPr lang="fa-IR" dirty="0"/>
          </a:p>
        </p:txBody>
      </p:sp>
      <p:sp>
        <p:nvSpPr>
          <p:cNvPr id="4" name="Slide Number Placeholder 3"/>
          <p:cNvSpPr>
            <a:spLocks noGrp="1"/>
          </p:cNvSpPr>
          <p:nvPr>
            <p:ph type="sldNum" sz="quarter" idx="12"/>
          </p:nvPr>
        </p:nvSpPr>
        <p:spPr/>
        <p:txBody>
          <a:bodyPr/>
          <a:lstStyle/>
          <a:p>
            <a:fld id="{EEDC2B53-E68E-462E-9820-A48196411DB4}" type="slidenum">
              <a:rPr lang="en-US" smtClean="0"/>
              <a:t>21</a:t>
            </a:fld>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649" r="25838"/>
          <a:stretch/>
        </p:blipFill>
        <p:spPr>
          <a:xfrm>
            <a:off x="0" y="5005825"/>
            <a:ext cx="3479758" cy="1849677"/>
          </a:xfrm>
          <a:prstGeom prst="rect">
            <a:avLst/>
          </a:prstGeom>
        </p:spPr>
      </p:pic>
    </p:spTree>
    <p:extLst>
      <p:ext uri="{BB962C8B-B14F-4D97-AF65-F5344CB8AC3E}">
        <p14:creationId xmlns:p14="http://schemas.microsoft.com/office/powerpoint/2010/main" val="3080005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کانون هدایت سوئیس برای  جنوب آسیا و ایران </a:t>
            </a:r>
          </a:p>
        </p:txBody>
      </p:sp>
      <p:sp>
        <p:nvSpPr>
          <p:cNvPr id="3" name="Content Placeholder 2"/>
          <p:cNvSpPr>
            <a:spLocks noGrp="1"/>
          </p:cNvSpPr>
          <p:nvPr>
            <p:ph idx="1"/>
          </p:nvPr>
        </p:nvSpPr>
        <p:spPr>
          <a:xfrm>
            <a:off x="859316" y="1466773"/>
            <a:ext cx="10113484" cy="4984115"/>
          </a:xfrm>
        </p:spPr>
        <p:txBody>
          <a:bodyPr>
            <a:normAutofit/>
          </a:bodyPr>
          <a:lstStyle/>
          <a:p>
            <a:pPr algn="just"/>
            <a:r>
              <a:rPr lang="fa-IR" dirty="0"/>
              <a:t>دانشگاه </a:t>
            </a:r>
            <a:r>
              <a:rPr lang="fa-IR" dirty="0" smtClean="0"/>
              <a:t>علمی </a:t>
            </a:r>
            <a:r>
              <a:rPr lang="fa-IR" dirty="0"/>
              <a:t>کاربردی زوریخ </a:t>
            </a:r>
            <a:r>
              <a:rPr lang="en-US" dirty="0"/>
              <a:t>ZHAW</a:t>
            </a:r>
            <a:r>
              <a:rPr lang="fa-IR" dirty="0"/>
              <a:t>، </a:t>
            </a:r>
            <a:r>
              <a:rPr lang="fa-IR" dirty="0" smtClean="0"/>
              <a:t>در سال 2017 از جانب </a:t>
            </a:r>
            <a:r>
              <a:rPr lang="fa-IR" dirty="0"/>
              <a:t>دبیرخانه امور آموزش، تحقیق و </a:t>
            </a:r>
            <a:r>
              <a:rPr lang="fa-IR" dirty="0" smtClean="0"/>
              <a:t>نوآوری</a:t>
            </a:r>
            <a:r>
              <a:rPr lang="en-US" dirty="0" smtClean="0"/>
              <a:t> </a:t>
            </a:r>
            <a:r>
              <a:rPr lang="en-US" dirty="0"/>
              <a:t>(SERI) </a:t>
            </a:r>
            <a:r>
              <a:rPr lang="fa-IR" dirty="0" smtClean="0"/>
              <a:t>به عنوان کانون </a:t>
            </a:r>
            <a:r>
              <a:rPr lang="fa-IR" dirty="0"/>
              <a:t>هدایت همکاری­های </a:t>
            </a:r>
            <a:r>
              <a:rPr lang="fa-IR" dirty="0" smtClean="0"/>
              <a:t>پژوهشی </a:t>
            </a:r>
            <a:r>
              <a:rPr lang="fa-IR" dirty="0"/>
              <a:t>با موسسات شریک در جنوب آسیا و ایران انتخاب شده است</a:t>
            </a:r>
            <a:r>
              <a:rPr lang="fa-IR" dirty="0" smtClean="0"/>
              <a:t>.</a:t>
            </a:r>
          </a:p>
          <a:p>
            <a:pPr algn="just"/>
            <a:r>
              <a:rPr lang="fa-IR" dirty="0" smtClean="0"/>
              <a:t>مأموریت این دانشگاه تحت عنوان ترویج و تقویت </a:t>
            </a:r>
            <a:r>
              <a:rPr lang="fa-IR" dirty="0"/>
              <a:t>همکاری علمی با موسسات کلیدی در آسیای جنوبی و ایران را در طول دوره مالی 2017-2020 </a:t>
            </a:r>
            <a:r>
              <a:rPr lang="fa-IR" dirty="0" smtClean="0"/>
              <a:t>تعریف شده است.</a:t>
            </a:r>
          </a:p>
          <a:p>
            <a:pPr algn="just"/>
            <a:r>
              <a:rPr lang="fa-IR" dirty="0"/>
              <a:t>منطقه آسیای جنوبی شامل افغانستان، بنگلادش، </a:t>
            </a:r>
            <a:r>
              <a:rPr lang="fa-IR" dirty="0" err="1"/>
              <a:t>بوتان</a:t>
            </a:r>
            <a:r>
              <a:rPr lang="fa-IR" dirty="0"/>
              <a:t>، هند، </a:t>
            </a:r>
            <a:r>
              <a:rPr lang="fa-IR" dirty="0" err="1"/>
              <a:t>مالدیو</a:t>
            </a:r>
            <a:r>
              <a:rPr lang="fa-IR" dirty="0"/>
              <a:t>، </a:t>
            </a:r>
            <a:r>
              <a:rPr lang="fa-IR" dirty="0" err="1"/>
              <a:t>نپال</a:t>
            </a:r>
            <a:r>
              <a:rPr lang="fa-IR" dirty="0"/>
              <a:t>، پاکستان و سریلانکا است و ایران نیز به حوزه ماموریت این دانشگاه اضافه شده است. </a:t>
            </a:r>
          </a:p>
          <a:p>
            <a:endParaRPr lang="fa-IR" dirty="0" smtClean="0"/>
          </a:p>
        </p:txBody>
      </p:sp>
      <p:sp>
        <p:nvSpPr>
          <p:cNvPr id="4" name="Slide Number Placeholder 3"/>
          <p:cNvSpPr>
            <a:spLocks noGrp="1"/>
          </p:cNvSpPr>
          <p:nvPr>
            <p:ph type="sldNum" sz="quarter" idx="12"/>
          </p:nvPr>
        </p:nvSpPr>
        <p:spPr/>
        <p:txBody>
          <a:bodyPr/>
          <a:lstStyle/>
          <a:p>
            <a:fld id="{EEDC2B53-E68E-462E-9820-A48196411DB4}" type="slidenum">
              <a:rPr lang="en-US" smtClean="0"/>
              <a:t>22</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947" y="4946072"/>
            <a:ext cx="3243448" cy="191192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3310" y="4946072"/>
            <a:ext cx="3243449" cy="191192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055" y="4943574"/>
            <a:ext cx="3243449" cy="1911928"/>
          </a:xfrm>
          <a:prstGeom prst="rect">
            <a:avLst/>
          </a:prstGeom>
        </p:spPr>
      </p:pic>
    </p:spTree>
    <p:extLst>
      <p:ext uri="{BB962C8B-B14F-4D97-AF65-F5344CB8AC3E}">
        <p14:creationId xmlns:p14="http://schemas.microsoft.com/office/powerpoint/2010/main" val="837832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کانون هدایت سوئیس برای  جنوب آسیا و ایران </a:t>
            </a:r>
          </a:p>
        </p:txBody>
      </p:sp>
      <p:sp>
        <p:nvSpPr>
          <p:cNvPr id="3" name="Content Placeholder 2"/>
          <p:cNvSpPr>
            <a:spLocks noGrp="1"/>
          </p:cNvSpPr>
          <p:nvPr>
            <p:ph idx="1"/>
          </p:nvPr>
        </p:nvSpPr>
        <p:spPr>
          <a:xfrm>
            <a:off x="859316" y="1466773"/>
            <a:ext cx="10113484" cy="5169554"/>
          </a:xfrm>
        </p:spPr>
        <p:txBody>
          <a:bodyPr>
            <a:normAutofit fontScale="92500" lnSpcReduction="20000"/>
          </a:bodyPr>
          <a:lstStyle/>
          <a:p>
            <a:pPr algn="just"/>
            <a:r>
              <a:rPr lang="fa-IR" dirty="0" smtClean="0"/>
              <a:t>همه </a:t>
            </a:r>
            <a:r>
              <a:rPr lang="fa-IR" dirty="0"/>
              <a:t>دانشمندان از دانشگاه های فدرال و </a:t>
            </a:r>
            <a:r>
              <a:rPr lang="fa-IR" dirty="0" err="1" smtClean="0"/>
              <a:t>کانتونال</a:t>
            </a:r>
            <a:r>
              <a:rPr lang="fa-IR" dirty="0" smtClean="0"/>
              <a:t> </a:t>
            </a:r>
            <a:r>
              <a:rPr lang="fa-IR" dirty="0"/>
              <a:t>سوئیس، دانشگاه های </a:t>
            </a:r>
            <a:r>
              <a:rPr lang="fa-IR" dirty="0" smtClean="0"/>
              <a:t>علمی </a:t>
            </a:r>
            <a:r>
              <a:rPr lang="fa-IR" dirty="0"/>
              <a:t>کاربردی و دانشگاه های تربیت معلم و همچنین موسسات تحقیقاتی دولتی واجد </a:t>
            </a:r>
            <a:r>
              <a:rPr lang="fa-IR" dirty="0" smtClean="0"/>
              <a:t>شرایط ارائه درخواست جهت برخورداری از </a:t>
            </a:r>
            <a:r>
              <a:rPr lang="fa-IR" dirty="0" err="1" smtClean="0"/>
              <a:t>حمایت‌های</a:t>
            </a:r>
            <a:r>
              <a:rPr lang="fa-IR" dirty="0" smtClean="0"/>
              <a:t> مالی هستند.</a:t>
            </a:r>
          </a:p>
          <a:p>
            <a:pPr algn="just"/>
            <a:r>
              <a:rPr lang="fa-IR" dirty="0" smtClean="0"/>
              <a:t>مأموریت این دانشگاه، تقویت انجام </a:t>
            </a:r>
            <a:r>
              <a:rPr lang="fa-IR" dirty="0"/>
              <a:t>فعالیت پژوهشی مشترک، </a:t>
            </a:r>
            <a:r>
              <a:rPr lang="fa-IR" dirty="0" smtClean="0"/>
              <a:t>در </a:t>
            </a:r>
            <a:r>
              <a:rPr lang="fa-IR" dirty="0"/>
              <a:t>همه رشته های علمی را شامل می شود. </a:t>
            </a:r>
            <a:endParaRPr lang="fa-IR" dirty="0" smtClean="0"/>
          </a:p>
          <a:p>
            <a:r>
              <a:rPr lang="fa-IR" dirty="0"/>
              <a:t>اطلاعات تماس برای استفاده از حمایتهای دانشگاه جامع علمی کاربردی زوریخ به قرار زیر </a:t>
            </a:r>
            <a:r>
              <a:rPr lang="fa-IR" dirty="0" smtClean="0"/>
              <a:t>است: </a:t>
            </a:r>
            <a:endParaRPr lang="en-US" dirty="0" smtClean="0"/>
          </a:p>
          <a:p>
            <a:pPr marL="0" indent="0" algn="l">
              <a:buNone/>
            </a:pPr>
            <a:endParaRPr lang="fa-IR" b="1" dirty="0" smtClean="0"/>
          </a:p>
          <a:p>
            <a:pPr marL="0" indent="0" algn="l">
              <a:buNone/>
            </a:pPr>
            <a:r>
              <a:rPr lang="en-US" b="1" dirty="0" smtClean="0"/>
              <a:t>Leading House South Asia and Iran </a:t>
            </a:r>
          </a:p>
          <a:p>
            <a:pPr marL="0" indent="0" algn="l">
              <a:buNone/>
            </a:pPr>
            <a:r>
              <a:rPr lang="en-US" sz="2600" dirty="0" smtClean="0"/>
              <a:t>ZHAW </a:t>
            </a:r>
            <a:r>
              <a:rPr lang="en-US" sz="2600" dirty="0"/>
              <a:t>School of Management and Law </a:t>
            </a:r>
            <a:br>
              <a:rPr lang="en-US" sz="2600" dirty="0"/>
            </a:br>
            <a:r>
              <a:rPr lang="en-US" sz="2600" dirty="0"/>
              <a:t>Office 03.16 </a:t>
            </a:r>
            <a:br>
              <a:rPr lang="en-US" sz="2600" dirty="0"/>
            </a:br>
            <a:r>
              <a:rPr lang="en-US" sz="2600" dirty="0" err="1"/>
              <a:t>Stadthausstrasse</a:t>
            </a:r>
            <a:r>
              <a:rPr lang="en-US" sz="2600" dirty="0"/>
              <a:t> 14 </a:t>
            </a:r>
            <a:br>
              <a:rPr lang="en-US" sz="2600" dirty="0"/>
            </a:br>
            <a:r>
              <a:rPr lang="en-US" sz="2600" dirty="0"/>
              <a:t>8401 Winterthur </a:t>
            </a:r>
          </a:p>
          <a:p>
            <a:pPr marL="0" indent="0" algn="l">
              <a:buNone/>
            </a:pPr>
            <a:r>
              <a:rPr lang="en-US" sz="2600" dirty="0"/>
              <a:t>+41 (0) 58 934 40 89 </a:t>
            </a:r>
            <a:br>
              <a:rPr lang="en-US" sz="2600" dirty="0"/>
            </a:br>
            <a:r>
              <a:rPr lang="en-US" sz="2600" dirty="0" smtClean="0"/>
              <a:t>leadinghouse@zhaw.ch</a:t>
            </a:r>
            <a:endParaRPr lang="fa-IR" dirty="0"/>
          </a:p>
        </p:txBody>
      </p:sp>
      <p:sp>
        <p:nvSpPr>
          <p:cNvPr id="4" name="Slide Number Placeholder 3"/>
          <p:cNvSpPr>
            <a:spLocks noGrp="1"/>
          </p:cNvSpPr>
          <p:nvPr>
            <p:ph type="sldNum" sz="quarter" idx="12"/>
          </p:nvPr>
        </p:nvSpPr>
        <p:spPr/>
        <p:txBody>
          <a:bodyPr/>
          <a:lstStyle/>
          <a:p>
            <a:fld id="{EEDC2B53-E68E-462E-9820-A48196411DB4}" type="slidenum">
              <a:rPr lang="en-US" smtClean="0"/>
              <a:t>23</a:t>
            </a:fld>
            <a:endParaRPr lang="en-US"/>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78708" y="3705583"/>
            <a:ext cx="4056784" cy="2750362"/>
          </a:xfrm>
          <a:prstGeom prst="rect">
            <a:avLst/>
          </a:prstGeom>
        </p:spPr>
      </p:pic>
    </p:spTree>
    <p:extLst>
      <p:ext uri="{BB962C8B-B14F-4D97-AF65-F5344CB8AC3E}">
        <p14:creationId xmlns:p14="http://schemas.microsoft.com/office/powerpoint/2010/main" val="837832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200" dirty="0"/>
              <a:t>ابزارهای حمایت مالی برای همکاریهای پژوهشی </a:t>
            </a:r>
            <a:r>
              <a:rPr lang="fa-IR" sz="3200" dirty="0" smtClean="0"/>
              <a:t>مابین </a:t>
            </a:r>
            <a:r>
              <a:rPr lang="fa-IR" sz="3200" dirty="0"/>
              <a:t>سوئیس و ایران</a:t>
            </a:r>
            <a:endParaRPr lang="en-US" sz="3200" dirty="0"/>
          </a:p>
        </p:txBody>
      </p:sp>
      <p:sp>
        <p:nvSpPr>
          <p:cNvPr id="3" name="Content Placeholder 2"/>
          <p:cNvSpPr>
            <a:spLocks noGrp="1"/>
          </p:cNvSpPr>
          <p:nvPr>
            <p:ph idx="1"/>
          </p:nvPr>
        </p:nvSpPr>
        <p:spPr>
          <a:xfrm>
            <a:off x="859316" y="1466773"/>
            <a:ext cx="10113484" cy="5211118"/>
          </a:xfrm>
        </p:spPr>
        <p:txBody>
          <a:bodyPr>
            <a:normAutofit/>
          </a:bodyPr>
          <a:lstStyle/>
          <a:p>
            <a:pPr algn="just"/>
            <a:r>
              <a:rPr lang="fa-IR" sz="2400" b="1" dirty="0"/>
              <a:t>کمک های مالی </a:t>
            </a:r>
            <a:r>
              <a:rPr lang="fa-IR" sz="2400" b="1" dirty="0" smtClean="0"/>
              <a:t>اولیه(</a:t>
            </a:r>
            <a:r>
              <a:rPr lang="en-US" sz="2400" b="1" dirty="0" smtClean="0"/>
              <a:t>Seed </a:t>
            </a:r>
            <a:r>
              <a:rPr lang="en-US" sz="2400" b="1" dirty="0"/>
              <a:t>Money </a:t>
            </a:r>
            <a:r>
              <a:rPr lang="en-US" sz="2400" b="1" dirty="0" smtClean="0"/>
              <a:t>Grants</a:t>
            </a:r>
            <a:r>
              <a:rPr lang="fa-IR" sz="2400" b="1" dirty="0" smtClean="0"/>
              <a:t>):</a:t>
            </a:r>
            <a:r>
              <a:rPr lang="fa-IR" b="1" dirty="0" smtClean="0"/>
              <a:t> </a:t>
            </a:r>
            <a:r>
              <a:rPr lang="fa-IR" sz="2400" dirty="0" smtClean="0"/>
              <a:t>ایجاد مشارکت با موسسات کشورهایی که تا کنون کمتر با سوئیس همکاری تحقیقاتی مشترک انجام </a:t>
            </a:r>
            <a:r>
              <a:rPr lang="fa-IR" sz="2400" dirty="0" err="1" smtClean="0"/>
              <a:t>داده‌اند</a:t>
            </a:r>
            <a:r>
              <a:rPr lang="fa-IR" sz="2400" dirty="0" smtClean="0"/>
              <a:t>.</a:t>
            </a:r>
          </a:p>
          <a:p>
            <a:pPr algn="just"/>
            <a:endParaRPr lang="fa-IR" sz="2400" dirty="0" smtClean="0"/>
          </a:p>
          <a:p>
            <a:pPr algn="just"/>
            <a:r>
              <a:rPr lang="fa-IR" sz="2400" b="1" dirty="0" smtClean="0"/>
              <a:t>کمک </a:t>
            </a:r>
            <a:r>
              <a:rPr lang="fa-IR" sz="2400" b="1" dirty="0"/>
              <a:t>های مالی ارتباط </a:t>
            </a:r>
            <a:r>
              <a:rPr lang="fa-IR" sz="2400" b="1" dirty="0" smtClean="0"/>
              <a:t>دهنده (</a:t>
            </a:r>
            <a:r>
              <a:rPr lang="en-US" sz="2400" b="1" dirty="0" smtClean="0"/>
              <a:t>Bridging Grants</a:t>
            </a:r>
            <a:r>
              <a:rPr lang="fa-IR" sz="2400" b="1" dirty="0" smtClean="0"/>
              <a:t>): </a:t>
            </a:r>
            <a:r>
              <a:rPr lang="fa-IR" sz="2400" dirty="0" smtClean="0"/>
              <a:t>مخصوص محققین </a:t>
            </a:r>
            <a:r>
              <a:rPr lang="fa-IR" sz="2400" dirty="0" err="1" smtClean="0"/>
              <a:t>سوئیسی</a:t>
            </a:r>
            <a:r>
              <a:rPr lang="fa-IR" sz="2400" dirty="0" smtClean="0"/>
              <a:t> که پیش از این </a:t>
            </a:r>
            <a:r>
              <a:rPr lang="fa-IR" sz="2400" dirty="0" err="1" smtClean="0"/>
              <a:t>پروژه‌ای</a:t>
            </a:r>
            <a:r>
              <a:rPr lang="fa-IR" sz="2400" dirty="0" smtClean="0"/>
              <a:t> موفق را در </a:t>
            </a:r>
            <a:r>
              <a:rPr lang="fa-IR" sz="2400" dirty="0"/>
              <a:t>با یک شریک در جنوب آسیا و یا ایران به انجام </a:t>
            </a:r>
            <a:r>
              <a:rPr lang="fa-IR" sz="2400" dirty="0" err="1" smtClean="0"/>
              <a:t>رسانیده‌اند</a:t>
            </a:r>
            <a:r>
              <a:rPr lang="fa-IR" sz="2400" dirty="0"/>
              <a:t> </a:t>
            </a:r>
            <a:r>
              <a:rPr lang="fa-IR" sz="2400" dirty="0" smtClean="0"/>
              <a:t>یا جهت </a:t>
            </a:r>
            <a:r>
              <a:rPr lang="fa-IR" sz="2400" dirty="0"/>
              <a:t>توسعه برنامه های درسی و یا تدریس </a:t>
            </a:r>
            <a:r>
              <a:rPr lang="fa-IR" sz="2400" dirty="0" smtClean="0"/>
              <a:t>مشترک.</a:t>
            </a:r>
          </a:p>
          <a:p>
            <a:pPr algn="just"/>
            <a:endParaRPr lang="fa-IR" sz="2400" dirty="0"/>
          </a:p>
          <a:p>
            <a:pPr algn="just"/>
            <a:endParaRPr lang="fa-IR" sz="1200" b="1" dirty="0" smtClean="0"/>
          </a:p>
          <a:p>
            <a:pPr algn="just"/>
            <a:r>
              <a:rPr lang="fa-IR" sz="2400" b="1" dirty="0" err="1" smtClean="0"/>
              <a:t>کمک‌های</a:t>
            </a:r>
            <a:r>
              <a:rPr lang="fa-IR" sz="2400" b="1" dirty="0" smtClean="0"/>
              <a:t> مالی جهت برگزاری </a:t>
            </a:r>
            <a:r>
              <a:rPr lang="fa-IR" sz="2400" b="1" dirty="0"/>
              <a:t>سمپوزیوم</a:t>
            </a:r>
            <a:r>
              <a:rPr lang="en-US" sz="2400" b="1" dirty="0"/>
              <a:t>­</a:t>
            </a:r>
            <a:r>
              <a:rPr lang="fa-IR" sz="2400" b="1" dirty="0"/>
              <a:t>ها و کارگاه</a:t>
            </a:r>
            <a:r>
              <a:rPr lang="en-US" sz="2400" b="1" dirty="0"/>
              <a:t>­</a:t>
            </a:r>
            <a:r>
              <a:rPr lang="fa-IR" sz="2400" b="1" dirty="0"/>
              <a:t>های </a:t>
            </a:r>
            <a:r>
              <a:rPr lang="fa-IR" sz="2400" b="1" dirty="0" smtClean="0"/>
              <a:t>آموزشی: </a:t>
            </a:r>
            <a:r>
              <a:rPr lang="fa-IR" sz="2400" dirty="0"/>
              <a:t>کارگاه های آموزشی و کنفرانسها توسط محققان </a:t>
            </a:r>
            <a:r>
              <a:rPr lang="fa-IR" sz="2400" dirty="0" err="1"/>
              <a:t>سوئیسی</a:t>
            </a:r>
            <a:r>
              <a:rPr lang="fa-IR" sz="2400" dirty="0"/>
              <a:t> و با همکاری شرکای علمی </a:t>
            </a:r>
            <a:r>
              <a:rPr lang="fa-IR" sz="2400" dirty="0" smtClean="0"/>
              <a:t>در منطقه آسیای جنوبی </a:t>
            </a:r>
            <a:r>
              <a:rPr lang="fa-IR" sz="2400" dirty="0"/>
              <a:t>و ایران در خصوص موضوعات مورد علاقه مشترک برگزار شود. </a:t>
            </a:r>
            <a:endParaRPr lang="fa-IR" sz="2400" dirty="0" smtClean="0"/>
          </a:p>
        </p:txBody>
      </p:sp>
      <p:sp>
        <p:nvSpPr>
          <p:cNvPr id="4" name="Slide Number Placeholder 3"/>
          <p:cNvSpPr>
            <a:spLocks noGrp="1"/>
          </p:cNvSpPr>
          <p:nvPr>
            <p:ph type="sldNum" sz="quarter" idx="12"/>
          </p:nvPr>
        </p:nvSpPr>
        <p:spPr/>
        <p:txBody>
          <a:bodyPr/>
          <a:lstStyle/>
          <a:p>
            <a:fld id="{EEDC2B53-E68E-462E-9820-A48196411DB4}" type="slidenum">
              <a:rPr lang="en-US" smtClean="0"/>
              <a:t>24</a:t>
            </a:fld>
            <a:endParaRPr lang="en-US"/>
          </a:p>
        </p:txBody>
      </p:sp>
      <p:pic>
        <p:nvPicPr>
          <p:cNvPr id="5" name="Picture 4" descr="Image result for seed money"/>
          <p:cNvPicPr/>
          <p:nvPr/>
        </p:nvPicPr>
        <p:blipFill>
          <a:blip r:embed="rId2">
            <a:extLst>
              <a:ext uri="{28A0092B-C50C-407E-A947-70E740481C1C}">
                <a14:useLocalDpi xmlns:a14="http://schemas.microsoft.com/office/drawing/2010/main" val="0"/>
              </a:ext>
            </a:extLst>
          </a:blip>
          <a:srcRect/>
          <a:stretch>
            <a:fillRect/>
          </a:stretch>
        </p:blipFill>
        <p:spPr bwMode="auto">
          <a:xfrm>
            <a:off x="1156854" y="1894176"/>
            <a:ext cx="2583873" cy="840586"/>
          </a:xfrm>
          <a:prstGeom prst="rect">
            <a:avLst/>
          </a:prstGeom>
          <a:noFill/>
          <a:ln>
            <a:noFill/>
          </a:ln>
        </p:spPr>
      </p:pic>
      <p:pic>
        <p:nvPicPr>
          <p:cNvPr id="6" name="Picture 5" descr="Image result for Bridging"/>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156852" y="3706888"/>
            <a:ext cx="2583874" cy="999438"/>
          </a:xfrm>
          <a:prstGeom prst="rect">
            <a:avLst/>
          </a:prstGeom>
          <a:noFill/>
          <a:ln>
            <a:noFill/>
          </a:ln>
        </p:spPr>
      </p:pic>
      <p:pic>
        <p:nvPicPr>
          <p:cNvPr id="7" name="Picture 6" descr="Image result for symposiu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6852" y="5657983"/>
            <a:ext cx="2583874" cy="1019908"/>
          </a:xfrm>
          <a:prstGeom prst="rect">
            <a:avLst/>
          </a:prstGeom>
          <a:noFill/>
          <a:ln>
            <a:noFill/>
          </a:ln>
        </p:spPr>
      </p:pic>
    </p:spTree>
    <p:extLst>
      <p:ext uri="{BB962C8B-B14F-4D97-AF65-F5344CB8AC3E}">
        <p14:creationId xmlns:p14="http://schemas.microsoft.com/office/powerpoint/2010/main" val="2217939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200" dirty="0"/>
              <a:t>ابزارهای حمایت مالی برای همکاریهای پژوهشی </a:t>
            </a:r>
            <a:r>
              <a:rPr lang="fa-IR" sz="3200" dirty="0" smtClean="0"/>
              <a:t>مابین </a:t>
            </a:r>
            <a:r>
              <a:rPr lang="fa-IR" sz="3200" dirty="0"/>
              <a:t>سوئیس و ایران</a:t>
            </a:r>
            <a:endParaRPr lang="en-US" sz="3200" dirty="0"/>
          </a:p>
        </p:txBody>
      </p:sp>
      <p:sp>
        <p:nvSpPr>
          <p:cNvPr id="3" name="Content Placeholder 2"/>
          <p:cNvSpPr>
            <a:spLocks noGrp="1"/>
          </p:cNvSpPr>
          <p:nvPr>
            <p:ph idx="1"/>
          </p:nvPr>
        </p:nvSpPr>
        <p:spPr>
          <a:xfrm>
            <a:off x="859316" y="1466773"/>
            <a:ext cx="10113484" cy="5211118"/>
          </a:xfrm>
        </p:spPr>
        <p:txBody>
          <a:bodyPr>
            <a:normAutofit/>
          </a:bodyPr>
          <a:lstStyle/>
          <a:p>
            <a:pPr algn="just"/>
            <a:r>
              <a:rPr lang="fa-IR" sz="2400" b="1" dirty="0" smtClean="0"/>
              <a:t>کمک مالی برای فعالیت </a:t>
            </a:r>
            <a:r>
              <a:rPr lang="fa-IR" sz="2400" b="1" dirty="0"/>
              <a:t>های چرخشی </a:t>
            </a:r>
            <a:r>
              <a:rPr lang="fa-IR" sz="2400" b="1" dirty="0" smtClean="0"/>
              <a:t>(</a:t>
            </a:r>
            <a:r>
              <a:rPr lang="en-US" sz="2400" b="1" dirty="0" smtClean="0"/>
              <a:t>Mobility Grant</a:t>
            </a:r>
            <a:r>
              <a:rPr lang="fa-IR" sz="2400" b="1" dirty="0" smtClean="0"/>
              <a:t>): </a:t>
            </a:r>
            <a:r>
              <a:rPr lang="fa-IR" sz="2400" dirty="0"/>
              <a:t>برای جذب استعدادهای جوان به سوئیس و تشویق محققان </a:t>
            </a:r>
            <a:r>
              <a:rPr lang="fa-IR" sz="2400" dirty="0" err="1"/>
              <a:t>سوئیسی</a:t>
            </a:r>
            <a:r>
              <a:rPr lang="fa-IR" sz="2400" dirty="0"/>
              <a:t> به ارتقا و گسترش آینده علمی خود با گذراندن زمان تحقیق در فضاهای علمی و آکادمیک خارج از کشور است. </a:t>
            </a:r>
            <a:endParaRPr lang="fa-IR" sz="2400" dirty="0" smtClean="0"/>
          </a:p>
          <a:p>
            <a:pPr algn="just"/>
            <a:endParaRPr lang="fa-IR" sz="2400" dirty="0"/>
          </a:p>
          <a:p>
            <a:pPr algn="just"/>
            <a:endParaRPr lang="fa-IR" sz="2400" dirty="0" smtClean="0"/>
          </a:p>
          <a:p>
            <a:pPr algn="just"/>
            <a:endParaRPr lang="fa-IR" sz="2400" dirty="0" smtClean="0"/>
          </a:p>
          <a:p>
            <a:pPr algn="just"/>
            <a:r>
              <a:rPr lang="fa-IR" sz="2400" b="1" dirty="0" err="1" smtClean="0"/>
              <a:t>کمک‌های</a:t>
            </a:r>
            <a:r>
              <a:rPr lang="fa-IR" sz="2400" b="1" dirty="0" smtClean="0"/>
              <a:t> مالی برای حمایت از </a:t>
            </a:r>
            <a:r>
              <a:rPr lang="fa-IR" sz="2400" b="1" dirty="0"/>
              <a:t>نوآوری های </a:t>
            </a:r>
            <a:r>
              <a:rPr lang="fa-IR" sz="2400" b="1" dirty="0" err="1"/>
              <a:t>مشارکتی</a:t>
            </a:r>
            <a:r>
              <a:rPr lang="fa-IR" sz="2400" b="1" dirty="0"/>
              <a:t> </a:t>
            </a:r>
            <a:r>
              <a:rPr lang="fa-IR" sz="2400" b="1" dirty="0" smtClean="0"/>
              <a:t>خلاقانه(</a:t>
            </a:r>
            <a:r>
              <a:rPr lang="en-US" sz="2400" b="1" dirty="0" smtClean="0"/>
              <a:t>Innovation </a:t>
            </a:r>
            <a:r>
              <a:rPr lang="en-US" sz="2400" b="1" dirty="0"/>
              <a:t>Partnership Grants </a:t>
            </a:r>
            <a:r>
              <a:rPr lang="fa-IR" sz="2400" b="1" dirty="0" smtClean="0"/>
              <a:t>): </a:t>
            </a:r>
            <a:r>
              <a:rPr lang="fa-IR" sz="2400" dirty="0" smtClean="0"/>
              <a:t>همکاری مشترک مابین یک موسسه تحقیقاتی در سوئیس، یک موسسه تحقیقاتی در ایران یا جنوب آسیا به غیر از هند و یک شرکت فعال تجاری سوئیس.</a:t>
            </a:r>
            <a:endParaRPr lang="en-US" sz="2400" dirty="0"/>
          </a:p>
          <a:p>
            <a:endParaRPr lang="en-US" dirty="0"/>
          </a:p>
        </p:txBody>
      </p:sp>
      <p:sp>
        <p:nvSpPr>
          <p:cNvPr id="4" name="Slide Number Placeholder 3"/>
          <p:cNvSpPr>
            <a:spLocks noGrp="1"/>
          </p:cNvSpPr>
          <p:nvPr>
            <p:ph type="sldNum" sz="quarter" idx="12"/>
          </p:nvPr>
        </p:nvSpPr>
        <p:spPr/>
        <p:txBody>
          <a:bodyPr/>
          <a:lstStyle/>
          <a:p>
            <a:fld id="{EEDC2B53-E68E-462E-9820-A48196411DB4}" type="slidenum">
              <a:rPr lang="en-US" smtClean="0"/>
              <a:t>25</a:t>
            </a:fld>
            <a:endParaRPr lang="en-US"/>
          </a:p>
        </p:txBody>
      </p:sp>
      <p:pic>
        <p:nvPicPr>
          <p:cNvPr id="5" name="Picture 4"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859316" y="2272723"/>
            <a:ext cx="2759075" cy="1536700"/>
          </a:xfrm>
          <a:prstGeom prst="rect">
            <a:avLst/>
          </a:prstGeom>
          <a:noFill/>
          <a:ln>
            <a:noFill/>
          </a:ln>
        </p:spPr>
      </p:pic>
      <p:pic>
        <p:nvPicPr>
          <p:cNvPr id="6" name="Picture 5" descr="Image result for &quot;Innovation partnership&quot;"/>
          <p:cNvPicPr/>
          <p:nvPr/>
        </p:nvPicPr>
        <p:blipFill>
          <a:blip r:embed="rId3">
            <a:extLst>
              <a:ext uri="{28A0092B-C50C-407E-A947-70E740481C1C}">
                <a14:useLocalDpi xmlns:a14="http://schemas.microsoft.com/office/drawing/2010/main" val="0"/>
              </a:ext>
            </a:extLst>
          </a:blip>
          <a:srcRect/>
          <a:stretch>
            <a:fillRect/>
          </a:stretch>
        </p:blipFill>
        <p:spPr bwMode="auto">
          <a:xfrm>
            <a:off x="859315" y="4918364"/>
            <a:ext cx="2759075" cy="1826298"/>
          </a:xfrm>
          <a:prstGeom prst="rect">
            <a:avLst/>
          </a:prstGeom>
          <a:noFill/>
          <a:ln>
            <a:noFill/>
          </a:ln>
        </p:spPr>
      </p:pic>
    </p:spTree>
    <p:extLst>
      <p:ext uri="{BB962C8B-B14F-4D97-AF65-F5344CB8AC3E}">
        <p14:creationId xmlns:p14="http://schemas.microsoft.com/office/powerpoint/2010/main" val="2217939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فرصت های حمایتی اروپایی و بین </a:t>
            </a:r>
            <a:r>
              <a:rPr lang="fa-IR" dirty="0" err="1"/>
              <a:t>المللی</a:t>
            </a:r>
            <a:endParaRPr lang="en-US" dirty="0"/>
          </a:p>
        </p:txBody>
      </p:sp>
      <p:sp>
        <p:nvSpPr>
          <p:cNvPr id="3" name="Content Placeholder 2"/>
          <p:cNvSpPr>
            <a:spLocks noGrp="1"/>
          </p:cNvSpPr>
          <p:nvPr>
            <p:ph idx="1"/>
          </p:nvPr>
        </p:nvSpPr>
        <p:spPr>
          <a:xfrm>
            <a:off x="859316" y="1466773"/>
            <a:ext cx="10113484" cy="5197263"/>
          </a:xfrm>
        </p:spPr>
        <p:txBody>
          <a:bodyPr>
            <a:normAutofit/>
          </a:bodyPr>
          <a:lstStyle/>
          <a:p>
            <a:pPr algn="just"/>
            <a:r>
              <a:rPr lang="fa-IR" dirty="0"/>
              <a:t>فرصت های زیادی برای درخواست کمک های پژوهشی توسط برای محققان </a:t>
            </a:r>
            <a:r>
              <a:rPr lang="fa-IR" dirty="0" err="1"/>
              <a:t>سوئیسی</a:t>
            </a:r>
            <a:r>
              <a:rPr lang="fa-IR" dirty="0"/>
              <a:t> وجود دارد</a:t>
            </a:r>
            <a:r>
              <a:rPr lang="en-US" dirty="0"/>
              <a:t>. </a:t>
            </a:r>
            <a:r>
              <a:rPr lang="fa-IR" dirty="0"/>
              <a:t>که می توانند هزینه های پژوهشی مشترک با محققین دیگر کشورها را از این طریق تامین نمایند. </a:t>
            </a:r>
            <a:endParaRPr lang="fa-IR" dirty="0" smtClean="0"/>
          </a:p>
          <a:p>
            <a:pPr lvl="1"/>
            <a:r>
              <a:rPr lang="en-US" sz="2800" b="1" i="1" dirty="0"/>
              <a:t>Horizon 2020</a:t>
            </a:r>
            <a:r>
              <a:rPr lang="en-US" sz="2800" i="1" dirty="0"/>
              <a:t>, </a:t>
            </a:r>
            <a:r>
              <a:rPr lang="en-US" sz="2800" b="1" i="1" dirty="0"/>
              <a:t>The EU Framework </a:t>
            </a:r>
            <a:r>
              <a:rPr lang="en-US" sz="2800" b="1" i="1" dirty="0" err="1"/>
              <a:t>Programme</a:t>
            </a:r>
            <a:endParaRPr lang="en-US" sz="2800" dirty="0"/>
          </a:p>
          <a:p>
            <a:pPr lvl="1"/>
            <a:r>
              <a:rPr lang="en-US" sz="2800" b="1" i="1" dirty="0"/>
              <a:t>COST: European Cooperation in Science and Technology</a:t>
            </a:r>
            <a:endParaRPr lang="en-US" sz="2800" dirty="0"/>
          </a:p>
          <a:p>
            <a:pPr lvl="1"/>
            <a:r>
              <a:rPr lang="en-US" sz="2800" b="1" i="1" dirty="0"/>
              <a:t>ERASMUS+</a:t>
            </a:r>
            <a:endParaRPr lang="en-US" sz="2800" dirty="0"/>
          </a:p>
          <a:p>
            <a:pPr lvl="1"/>
            <a:r>
              <a:rPr lang="en-US" sz="2800" b="1" i="1" dirty="0"/>
              <a:t>EUREKA</a:t>
            </a:r>
            <a:endParaRPr lang="en-US" sz="2800" dirty="0"/>
          </a:p>
          <a:p>
            <a:pPr lvl="1"/>
            <a:r>
              <a:rPr lang="en-US" sz="2800" b="1" i="1" dirty="0"/>
              <a:t>Joint European </a:t>
            </a:r>
            <a:r>
              <a:rPr lang="en-US" sz="2800" b="1" i="1" dirty="0" err="1"/>
              <a:t>Programmes</a:t>
            </a:r>
            <a:endParaRPr lang="en-US" sz="2800" dirty="0"/>
          </a:p>
          <a:p>
            <a:pPr lvl="1"/>
            <a:r>
              <a:rPr lang="en-US" sz="2800" b="1" i="1" dirty="0"/>
              <a:t>Cooperation with developing countries</a:t>
            </a:r>
            <a:endParaRPr lang="en-US" sz="2800" dirty="0"/>
          </a:p>
          <a:p>
            <a:pPr lvl="1"/>
            <a:r>
              <a:rPr lang="en-US" sz="2800" b="1" i="1" dirty="0"/>
              <a:t>Cooperation with Eastern</a:t>
            </a:r>
            <a:r>
              <a:rPr lang="en-US" sz="2800" i="1" dirty="0"/>
              <a:t> </a:t>
            </a:r>
            <a:r>
              <a:rPr lang="en-US" sz="2800" b="1" i="1" dirty="0"/>
              <a:t>Europe</a:t>
            </a:r>
            <a:endParaRPr lang="fa-IR" sz="2800" dirty="0" smtClean="0"/>
          </a:p>
        </p:txBody>
      </p:sp>
      <p:sp>
        <p:nvSpPr>
          <p:cNvPr id="4" name="Slide Number Placeholder 3"/>
          <p:cNvSpPr>
            <a:spLocks noGrp="1"/>
          </p:cNvSpPr>
          <p:nvPr>
            <p:ph type="sldNum" sz="quarter" idx="12"/>
          </p:nvPr>
        </p:nvSpPr>
        <p:spPr/>
        <p:txBody>
          <a:bodyPr/>
          <a:lstStyle/>
          <a:p>
            <a:fld id="{EEDC2B53-E68E-462E-9820-A48196411DB4}" type="slidenum">
              <a:rPr lang="en-US" smtClean="0"/>
              <a:t>26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316" y="4029923"/>
            <a:ext cx="2623272" cy="2623272"/>
          </a:xfrm>
          <a:prstGeom prst="rect">
            <a:avLst/>
          </a:prstGeom>
        </p:spPr>
      </p:pic>
    </p:spTree>
    <p:extLst>
      <p:ext uri="{BB962C8B-B14F-4D97-AF65-F5344CB8AC3E}">
        <p14:creationId xmlns:p14="http://schemas.microsoft.com/office/powerpoint/2010/main" val="4251766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شبکه  بین </a:t>
            </a:r>
            <a:r>
              <a:rPr lang="fa-IR" dirty="0" err="1"/>
              <a:t>المللی</a:t>
            </a:r>
            <a:r>
              <a:rPr lang="fa-IR" dirty="0"/>
              <a:t> انجمن پایدار (</a:t>
            </a:r>
            <a:r>
              <a:rPr lang="en-US" dirty="0"/>
              <a:t>ISCN</a:t>
            </a:r>
            <a:r>
              <a:rPr lang="fa-IR" dirty="0"/>
              <a:t>)</a:t>
            </a:r>
            <a:endParaRPr lang="en-US" dirty="0"/>
          </a:p>
        </p:txBody>
      </p:sp>
      <p:sp>
        <p:nvSpPr>
          <p:cNvPr id="3" name="Content Placeholder 2"/>
          <p:cNvSpPr>
            <a:spLocks noGrp="1"/>
          </p:cNvSpPr>
          <p:nvPr>
            <p:ph idx="1"/>
          </p:nvPr>
        </p:nvSpPr>
        <p:spPr/>
        <p:txBody>
          <a:bodyPr/>
          <a:lstStyle/>
          <a:p>
            <a:pPr algn="just"/>
            <a:r>
              <a:rPr lang="fa-IR" dirty="0"/>
              <a:t>شبکه  بین </a:t>
            </a:r>
            <a:r>
              <a:rPr lang="fa-IR" dirty="0" err="1"/>
              <a:t>المللی</a:t>
            </a:r>
            <a:r>
              <a:rPr lang="fa-IR" dirty="0"/>
              <a:t> انجمن پایدار (</a:t>
            </a:r>
            <a:r>
              <a:rPr lang="en-US" dirty="0"/>
              <a:t>ISCN</a:t>
            </a:r>
            <a:r>
              <a:rPr lang="fa-IR" dirty="0" smtClean="0"/>
              <a:t>) یک انجمن </a:t>
            </a:r>
            <a:r>
              <a:rPr lang="fa-IR" dirty="0" err="1" smtClean="0"/>
              <a:t>بین‌المللی</a:t>
            </a:r>
            <a:r>
              <a:rPr lang="fa-IR" dirty="0" smtClean="0"/>
              <a:t> با هدف حمایت از </a:t>
            </a:r>
            <a:r>
              <a:rPr lang="fa-IR" dirty="0" err="1" smtClean="0"/>
              <a:t>پردیس‌های</a:t>
            </a:r>
            <a:r>
              <a:rPr lang="fa-IR" dirty="0" smtClean="0"/>
              <a:t> </a:t>
            </a:r>
            <a:r>
              <a:rPr lang="fa-IR" dirty="0" err="1" smtClean="0"/>
              <a:t>دانشگاه‌ها</a:t>
            </a:r>
            <a:r>
              <a:rPr lang="fa-IR" dirty="0" smtClean="0"/>
              <a:t>، </a:t>
            </a:r>
            <a:r>
              <a:rPr lang="fa-IR" dirty="0" err="1" smtClean="0"/>
              <a:t>کالج‌ها</a:t>
            </a:r>
            <a:r>
              <a:rPr lang="fa-IR" dirty="0" smtClean="0"/>
              <a:t> و </a:t>
            </a:r>
            <a:r>
              <a:rPr lang="fa-IR" dirty="0" err="1" smtClean="0"/>
              <a:t>شرکت‌ها</a:t>
            </a:r>
            <a:r>
              <a:rPr lang="fa-IR" dirty="0" smtClean="0"/>
              <a:t> به منظور دستیابی به </a:t>
            </a:r>
            <a:r>
              <a:rPr lang="fa-IR" dirty="0" err="1" smtClean="0"/>
              <a:t>توسعه‌ی</a:t>
            </a:r>
            <a:r>
              <a:rPr lang="fa-IR" dirty="0" smtClean="0"/>
              <a:t> پایدار و همچنین در نظر گرفتن </a:t>
            </a:r>
            <a:r>
              <a:rPr lang="fa-IR" dirty="0" err="1" smtClean="0"/>
              <a:t>توسعه‌ی</a:t>
            </a:r>
            <a:r>
              <a:rPr lang="fa-IR" dirty="0" smtClean="0"/>
              <a:t> پایدار در تحقیقات و تدریس است.</a:t>
            </a:r>
          </a:p>
          <a:p>
            <a:pPr algn="just"/>
            <a:r>
              <a:rPr lang="en-US" dirty="0" smtClean="0"/>
              <a:t>ISCN</a:t>
            </a:r>
            <a:r>
              <a:rPr lang="fa-IR" dirty="0" smtClean="0"/>
              <a:t> توسط دبیرخانه شبکه، شرکت .</a:t>
            </a:r>
            <a:r>
              <a:rPr lang="en-US" dirty="0" err="1" smtClean="0"/>
              <a:t>Sustainserv</a:t>
            </a:r>
            <a:r>
              <a:rPr lang="en-US" dirty="0" smtClean="0"/>
              <a:t> </a:t>
            </a:r>
            <a:r>
              <a:rPr lang="en-US" dirty="0" err="1" smtClean="0"/>
              <a:t>Inc</a:t>
            </a:r>
            <a:r>
              <a:rPr lang="fa-IR" dirty="0" smtClean="0"/>
              <a:t> اداره </a:t>
            </a:r>
            <a:r>
              <a:rPr lang="fa-IR" dirty="0" err="1" smtClean="0"/>
              <a:t>می‌شود</a:t>
            </a:r>
            <a:r>
              <a:rPr lang="fa-IR" dirty="0" smtClean="0"/>
              <a:t> و </a:t>
            </a:r>
            <a:r>
              <a:rPr lang="fa-IR" dirty="0" err="1" smtClean="0"/>
              <a:t>توسعه‌ی</a:t>
            </a:r>
            <a:r>
              <a:rPr lang="fa-IR" dirty="0" smtClean="0"/>
              <a:t> استراتژیک آن هیئت </a:t>
            </a:r>
            <a:r>
              <a:rPr lang="fa-IR" dirty="0" err="1" smtClean="0"/>
              <a:t>مدیره‌ی</a:t>
            </a:r>
            <a:r>
              <a:rPr lang="fa-IR" dirty="0" smtClean="0"/>
              <a:t> شبکه که متشکل از هفت دانشگاه میزبان </a:t>
            </a:r>
            <a:r>
              <a:rPr lang="en-US" dirty="0" smtClean="0"/>
              <a:t>ISCN</a:t>
            </a:r>
            <a:r>
              <a:rPr lang="fa-IR" dirty="0" smtClean="0"/>
              <a:t> مدیریت </a:t>
            </a:r>
            <a:r>
              <a:rPr lang="fa-IR" dirty="0" err="1" smtClean="0"/>
              <a:t>می‌شود</a:t>
            </a:r>
            <a:r>
              <a:rPr lang="fa-IR" dirty="0" smtClean="0"/>
              <a:t>.</a:t>
            </a:r>
          </a:p>
          <a:p>
            <a:endParaRPr lang="en-US" dirty="0"/>
          </a:p>
        </p:txBody>
      </p:sp>
      <p:sp>
        <p:nvSpPr>
          <p:cNvPr id="4" name="Slide Number Placeholder 3"/>
          <p:cNvSpPr>
            <a:spLocks noGrp="1"/>
          </p:cNvSpPr>
          <p:nvPr>
            <p:ph type="sldNum" sz="quarter" idx="12"/>
          </p:nvPr>
        </p:nvSpPr>
        <p:spPr/>
        <p:txBody>
          <a:bodyPr/>
          <a:lstStyle/>
          <a:p>
            <a:fld id="{EEDC2B53-E68E-462E-9820-A48196411DB4}" type="slidenum">
              <a:rPr lang="en-US" smtClean="0"/>
              <a:t>27</a:t>
            </a:fld>
            <a:endParaRPr lang="en-US"/>
          </a:p>
        </p:txBody>
      </p:sp>
      <p:pic>
        <p:nvPicPr>
          <p:cNvPr id="5" name="Picture 4" descr="co host 2015"/>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7243" y="3963114"/>
            <a:ext cx="8395519" cy="2856341"/>
          </a:xfrm>
          <a:prstGeom prst="rect">
            <a:avLst/>
          </a:prstGeom>
          <a:noFill/>
          <a:ln>
            <a:noFill/>
          </a:ln>
        </p:spPr>
      </p:pic>
    </p:spTree>
    <p:extLst>
      <p:ext uri="{BB962C8B-B14F-4D97-AF65-F5344CB8AC3E}">
        <p14:creationId xmlns:p14="http://schemas.microsoft.com/office/powerpoint/2010/main" val="21726533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59316" y="1219200"/>
            <a:ext cx="10132534" cy="1347019"/>
          </a:xfrm>
        </p:spPr>
        <p:txBody>
          <a:bodyPr/>
          <a:lstStyle/>
          <a:p>
            <a:endParaRPr lang="en-US" dirty="0"/>
          </a:p>
        </p:txBody>
      </p:sp>
      <p:sp>
        <p:nvSpPr>
          <p:cNvPr id="4" name="Slide Number Placeholder 3"/>
          <p:cNvSpPr>
            <a:spLocks noGrp="1"/>
          </p:cNvSpPr>
          <p:nvPr>
            <p:ph type="sldNum" sz="quarter" idx="12"/>
          </p:nvPr>
        </p:nvSpPr>
        <p:spPr/>
        <p:txBody>
          <a:bodyPr/>
          <a:lstStyle/>
          <a:p>
            <a:fld id="{EEDC2B53-E68E-462E-9820-A48196411DB4}" type="slidenum">
              <a:rPr lang="en-US" smtClean="0"/>
              <a:t>28</a:t>
            </a:fld>
            <a:endParaRPr lang="en-US"/>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2"/>
          <a:stretch>
            <a:fillRect/>
          </a:stretch>
        </p:blipFill>
        <p:spPr>
          <a:xfrm>
            <a:off x="986827" y="1466772"/>
            <a:ext cx="9877511" cy="5759937"/>
          </a:xfrm>
          <a:prstGeom prst="rect">
            <a:avLst/>
          </a:prstGeom>
        </p:spPr>
      </p:pic>
    </p:spTree>
    <p:extLst>
      <p:ext uri="{BB962C8B-B14F-4D97-AF65-F5344CB8AC3E}">
        <p14:creationId xmlns:p14="http://schemas.microsoft.com/office/powerpoint/2010/main" val="3235994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000" dirty="0" smtClean="0"/>
              <a:t>برنامه‌ی عملیاتی </a:t>
            </a:r>
            <a:r>
              <a:rPr lang="fa-IR" sz="3000" dirty="0"/>
              <a:t>مرجع کار گروه علمی </a:t>
            </a:r>
            <a:r>
              <a:rPr lang="fa-IR" sz="3000" dirty="0" smtClean="0"/>
              <a:t>برای تعمیق همکاری با سوئیس</a:t>
            </a:r>
            <a:endParaRPr lang="en-US" sz="3000" dirty="0"/>
          </a:p>
        </p:txBody>
      </p:sp>
      <p:sp>
        <p:nvSpPr>
          <p:cNvPr id="3" name="Content Placeholder 2"/>
          <p:cNvSpPr>
            <a:spLocks noGrp="1"/>
          </p:cNvSpPr>
          <p:nvPr>
            <p:ph idx="1"/>
          </p:nvPr>
        </p:nvSpPr>
        <p:spPr>
          <a:xfrm>
            <a:off x="859316" y="1466774"/>
            <a:ext cx="10113484" cy="4546100"/>
          </a:xfrm>
        </p:spPr>
        <p:txBody>
          <a:bodyPr>
            <a:normAutofit/>
          </a:bodyPr>
          <a:lstStyle/>
          <a:p>
            <a:r>
              <a:rPr lang="fa-IR" b="1" dirty="0"/>
              <a:t>برنامه کوتاه مدت:( تا پایان سال ۹۵)</a:t>
            </a:r>
          </a:p>
          <a:p>
            <a:pPr lvl="1" algn="just"/>
            <a:r>
              <a:rPr lang="fa-IR" sz="2400" dirty="0"/>
              <a:t>افتتاح میز سوئیس در دانشگاه صنعتی اصفهان با سرپرستی یکی از اعضای هیات علمی فعال و آشنا به محیط آکادمیک سوئیس– بهمن ماه ۹۵</a:t>
            </a:r>
          </a:p>
          <a:p>
            <a:pPr lvl="1" algn="just"/>
            <a:r>
              <a:rPr lang="fa-IR" sz="2400" dirty="0"/>
              <a:t>اعلام آمادگی به دانشگاه های کشور در خصوص انجام مشاوره در زمینه راهکارهای ایجاد ارتباط اعضای هیات علمی با دانشگاه های کشور سوئیس</a:t>
            </a:r>
          </a:p>
          <a:p>
            <a:pPr lvl="1" algn="just"/>
            <a:r>
              <a:rPr lang="fa-IR" sz="2400" dirty="0"/>
              <a:t>اعلام پست الکترونیکی اختصاصی جهت ارتباط </a:t>
            </a:r>
            <a:r>
              <a:rPr lang="fa-IR" sz="2400" dirty="0" err="1"/>
              <a:t>فیمابین</a:t>
            </a:r>
            <a:r>
              <a:rPr lang="fa-IR" sz="2400" dirty="0"/>
              <a:t> اعضای هیات علمی دانشگاه های ایران و میز سوئیس</a:t>
            </a:r>
          </a:p>
          <a:p>
            <a:pPr lvl="1" algn="just"/>
            <a:r>
              <a:rPr lang="fa-IR" sz="2400" dirty="0"/>
              <a:t>تماس و </a:t>
            </a:r>
            <a:r>
              <a:rPr lang="fa-IR" sz="2400" dirty="0" err="1"/>
              <a:t>هماهنگي</a:t>
            </a:r>
            <a:r>
              <a:rPr lang="fa-IR" sz="2400" dirty="0"/>
              <a:t> با سفارت ایران در برن جهت اطلاع </a:t>
            </a:r>
            <a:r>
              <a:rPr lang="fa-IR" sz="2400" dirty="0" smtClean="0"/>
              <a:t>رسانی</a:t>
            </a:r>
          </a:p>
          <a:p>
            <a:pPr lvl="1" algn="just"/>
            <a:r>
              <a:rPr lang="fa-IR" sz="2400" dirty="0"/>
              <a:t>مکاتبه با دانشگاه های مطرح سوئیس و اعلام استقرار میز سوئیس در دانشگاه  صنعتی اصفهان با عنوان </a:t>
            </a:r>
            <a:r>
              <a:rPr lang="fa-IR" sz="2400" dirty="0" smtClean="0"/>
              <a:t>«</a:t>
            </a:r>
            <a:r>
              <a:rPr lang="fa-IR" sz="2400" dirty="0" err="1" smtClean="0"/>
              <a:t>کارگروه</a:t>
            </a:r>
            <a:r>
              <a:rPr lang="fa-IR" sz="2400" dirty="0" smtClean="0"/>
              <a:t> </a:t>
            </a:r>
            <a:r>
              <a:rPr lang="fa-IR" sz="2400" dirty="0"/>
              <a:t>ملی هماهنگی و پیگیری </a:t>
            </a:r>
            <a:r>
              <a:rPr lang="fa-IR" sz="2400" dirty="0" err="1"/>
              <a:t>همکاری‌های</a:t>
            </a:r>
            <a:r>
              <a:rPr lang="fa-IR" sz="2400" dirty="0"/>
              <a:t> علمی </a:t>
            </a:r>
            <a:r>
              <a:rPr lang="fa-IR" sz="2400" dirty="0" err="1"/>
              <a:t>بین‌المللی</a:t>
            </a:r>
            <a:r>
              <a:rPr lang="fa-IR" sz="2400" dirty="0"/>
              <a:t> با کشور </a:t>
            </a:r>
            <a:r>
              <a:rPr lang="fa-IR" sz="2400" dirty="0" smtClean="0"/>
              <a:t>سوئیس</a:t>
            </a:r>
            <a:r>
              <a:rPr lang="fa-IR" sz="2400" b="1" dirty="0" smtClean="0"/>
              <a:t>» </a:t>
            </a:r>
            <a:endParaRPr lang="fa-IR" sz="2400" b="1" dirty="0"/>
          </a:p>
          <a:p>
            <a:pPr lvl="1"/>
            <a:endParaRPr lang="fa-IR" dirty="0"/>
          </a:p>
        </p:txBody>
      </p:sp>
      <p:sp>
        <p:nvSpPr>
          <p:cNvPr id="4" name="Slide Number Placeholder 3"/>
          <p:cNvSpPr>
            <a:spLocks noGrp="1"/>
          </p:cNvSpPr>
          <p:nvPr>
            <p:ph type="sldNum" sz="quarter" idx="12"/>
          </p:nvPr>
        </p:nvSpPr>
        <p:spPr/>
        <p:txBody>
          <a:bodyPr/>
          <a:lstStyle/>
          <a:p>
            <a:fld id="{EEDC2B53-E68E-462E-9820-A48196411DB4}" type="slidenum">
              <a:rPr lang="en-US" smtClean="0"/>
              <a:t>29</a:t>
            </a:fld>
            <a:endParaRPr lang="en-US"/>
          </a:p>
        </p:txBody>
      </p:sp>
    </p:spTree>
    <p:extLst>
      <p:ext uri="{BB962C8B-B14F-4D97-AF65-F5344CB8AC3E}">
        <p14:creationId xmlns:p14="http://schemas.microsoft.com/office/powerpoint/2010/main" val="4280053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3600" b="1" dirty="0" smtClean="0"/>
              <a:t>دانشگاه صنعتی اصفهان</a:t>
            </a:r>
            <a:r>
              <a:rPr lang="fa-IR" sz="3600" b="1" dirty="0"/>
              <a:t>، مرجع ملی </a:t>
            </a:r>
            <a:r>
              <a:rPr lang="fa-IR" sz="3600" b="1" dirty="0" smtClean="0"/>
              <a:t>در برقراری </a:t>
            </a:r>
            <a:r>
              <a:rPr lang="fa-IR" sz="3600" b="1" dirty="0"/>
              <a:t>ارتباط با کشور سوئیس </a:t>
            </a:r>
            <a:endParaRPr lang="en-US" sz="3600" b="1" dirty="0"/>
          </a:p>
        </p:txBody>
      </p:sp>
      <p:sp>
        <p:nvSpPr>
          <p:cNvPr id="3" name="Content Placeholder 2"/>
          <p:cNvSpPr>
            <a:spLocks noGrp="1"/>
          </p:cNvSpPr>
          <p:nvPr>
            <p:ph sz="half" idx="1"/>
          </p:nvPr>
        </p:nvSpPr>
        <p:spPr/>
        <p:txBody>
          <a:bodyPr>
            <a:normAutofit/>
          </a:bodyPr>
          <a:lstStyle/>
          <a:p>
            <a:endParaRPr lang="fa-IR" dirty="0"/>
          </a:p>
          <a:p>
            <a:endParaRPr lang="en-US" dirty="0" smtClean="0"/>
          </a:p>
          <a:p>
            <a:endParaRPr lang="en-US" dirty="0"/>
          </a:p>
        </p:txBody>
      </p:sp>
      <p:sp>
        <p:nvSpPr>
          <p:cNvPr id="12" name="Content Placeholder 11"/>
          <p:cNvSpPr>
            <a:spLocks noGrp="1"/>
          </p:cNvSpPr>
          <p:nvPr>
            <p:ph sz="half" idx="2"/>
          </p:nvPr>
        </p:nvSpPr>
        <p:spPr>
          <a:xfrm>
            <a:off x="4609554" y="1454727"/>
            <a:ext cx="6363635" cy="5195455"/>
          </a:xfrm>
        </p:spPr>
        <p:txBody>
          <a:bodyPr>
            <a:noAutofit/>
          </a:bodyPr>
          <a:lstStyle/>
          <a:p>
            <a:pPr algn="just"/>
            <a:r>
              <a:rPr lang="fa-IR" dirty="0"/>
              <a:t>پیشینه همکاری دانشگاه صنعتی اصفهان با </a:t>
            </a:r>
            <a:r>
              <a:rPr lang="fa-IR" dirty="0" err="1"/>
              <a:t>دانشگاه‌های</a:t>
            </a:r>
            <a:r>
              <a:rPr lang="fa-IR" dirty="0"/>
              <a:t> برتر کشور </a:t>
            </a:r>
            <a:r>
              <a:rPr lang="fa-IR" dirty="0" smtClean="0"/>
              <a:t>سوئیس</a:t>
            </a:r>
          </a:p>
          <a:p>
            <a:endParaRPr lang="fa-IR" dirty="0"/>
          </a:p>
          <a:p>
            <a:endParaRPr lang="fa-IR" dirty="0" smtClean="0"/>
          </a:p>
          <a:p>
            <a:endParaRPr lang="fa-IR" sz="300" dirty="0"/>
          </a:p>
          <a:p>
            <a:pPr algn="just"/>
            <a:r>
              <a:rPr lang="fa-IR" dirty="0" err="1"/>
              <a:t>تفاهم‌نامه</a:t>
            </a:r>
            <a:r>
              <a:rPr lang="fa-IR" dirty="0"/>
              <a:t> همکاری</a:t>
            </a:r>
            <a:r>
              <a:rPr lang="en-US" dirty="0"/>
              <a:t> </a:t>
            </a:r>
            <a:r>
              <a:rPr lang="fa-IR" dirty="0"/>
              <a:t> دانشگاه صنعتی اصفهان با </a:t>
            </a:r>
            <a:r>
              <a:rPr lang="en-US" dirty="0"/>
              <a:t>ETH</a:t>
            </a:r>
            <a:r>
              <a:rPr lang="fa-IR" dirty="0"/>
              <a:t>، </a:t>
            </a:r>
            <a:r>
              <a:rPr lang="en-US" dirty="0"/>
              <a:t>EAWAG</a:t>
            </a:r>
            <a:r>
              <a:rPr lang="fa-IR" dirty="0"/>
              <a:t> و </a:t>
            </a:r>
            <a:r>
              <a:rPr lang="en-US" dirty="0"/>
              <a:t>WSL</a:t>
            </a:r>
            <a:r>
              <a:rPr lang="fa-IR" dirty="0"/>
              <a:t> و همچنین عضویت در </a:t>
            </a:r>
            <a:r>
              <a:rPr lang="en-US" dirty="0"/>
              <a:t>IALE</a:t>
            </a:r>
            <a:r>
              <a:rPr lang="fa-IR" dirty="0" smtClean="0"/>
              <a:t>.</a:t>
            </a:r>
          </a:p>
          <a:p>
            <a:pPr algn="just"/>
            <a:r>
              <a:rPr lang="fa-IR" dirty="0"/>
              <a:t>بازدیدهای متقابل مسئولین </a:t>
            </a:r>
            <a:r>
              <a:rPr lang="fa-IR" dirty="0" err="1"/>
              <a:t>دانشگاه‌های</a:t>
            </a:r>
            <a:r>
              <a:rPr lang="fa-IR" dirty="0"/>
              <a:t> سوئیس و صنعتی اصفهان</a:t>
            </a:r>
          </a:p>
          <a:p>
            <a:pPr algn="just"/>
            <a:r>
              <a:rPr lang="fa-IR" dirty="0"/>
              <a:t>تولید 600 مقاله مشترک مابین </a:t>
            </a:r>
            <a:r>
              <a:rPr lang="fa-IR" dirty="0" err="1"/>
              <a:t>دانشگاه‌های</a:t>
            </a:r>
            <a:r>
              <a:rPr lang="fa-IR" dirty="0"/>
              <a:t> سوئیس و دانشگاه صنعتی اصفهان در بازه زمانی </a:t>
            </a:r>
            <a:r>
              <a:rPr lang="fa-IR" dirty="0" smtClean="0"/>
              <a:t>2012-2017</a:t>
            </a:r>
          </a:p>
          <a:p>
            <a:pPr lvl="1" algn="just"/>
            <a:r>
              <a:rPr lang="fa-IR" b="1" dirty="0"/>
              <a:t>تعداد کل مقالات مشترک ایران سوئیس در بازه زمانی 2012 تا 2017: </a:t>
            </a:r>
            <a:r>
              <a:rPr lang="fa-IR" dirty="0"/>
              <a:t>1662 </a:t>
            </a:r>
            <a:r>
              <a:rPr lang="fa-IR" dirty="0" smtClean="0"/>
              <a:t>مقاله</a:t>
            </a:r>
            <a:endParaRPr lang="fa-IR" dirty="0"/>
          </a:p>
          <a:p>
            <a:endParaRPr lang="en-US" dirty="0"/>
          </a:p>
        </p:txBody>
      </p:sp>
      <p:sp>
        <p:nvSpPr>
          <p:cNvPr id="4" name="Slide Number Placeholder 3"/>
          <p:cNvSpPr>
            <a:spLocks noGrp="1"/>
          </p:cNvSpPr>
          <p:nvPr>
            <p:ph type="sldNum" sz="quarter" idx="12"/>
          </p:nvPr>
        </p:nvSpPr>
        <p:spPr/>
        <p:txBody>
          <a:bodyPr/>
          <a:lstStyle/>
          <a:p>
            <a:fld id="{EEDC2B53-E68E-462E-9820-A48196411DB4}" type="slidenum">
              <a:rPr lang="en-US" smtClean="0"/>
              <a:t>3</a:t>
            </a:fld>
            <a:endParaRPr lang="en-US"/>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89685" y="2318959"/>
            <a:ext cx="2271796" cy="784460"/>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0131" y="2383139"/>
            <a:ext cx="1471719" cy="70642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6382" y="2383139"/>
            <a:ext cx="2264096" cy="706425"/>
          </a:xfrm>
          <a:prstGeom prst="rect">
            <a:avLst/>
          </a:prstGeom>
        </p:spPr>
      </p:pic>
      <p:grpSp>
        <p:nvGrpSpPr>
          <p:cNvPr id="8" name="Group 7"/>
          <p:cNvGrpSpPr/>
          <p:nvPr/>
        </p:nvGrpSpPr>
        <p:grpSpPr>
          <a:xfrm>
            <a:off x="65294" y="2736351"/>
            <a:ext cx="4419359" cy="3228109"/>
            <a:chOff x="0" y="0"/>
            <a:chExt cx="5596561" cy="4098071"/>
          </a:xfrm>
        </p:grpSpPr>
        <p:pic>
          <p:nvPicPr>
            <p:cNvPr id="9" name="Picture 8" descr="D:\Pictures\NewPictures\ETH\10 12 94 (121).JPG"/>
            <p:cNvPicPr>
              <a:picLocks noChangeAspect="1"/>
            </p:cNvPicPr>
            <p:nvPr/>
          </p:nvPicPr>
          <p:blipFill rotWithShape="1">
            <a:blip r:embed="rId6" cstate="print">
              <a:extLst>
                <a:ext uri="{28A0092B-C50C-407E-A947-70E740481C1C}">
                  <a14:useLocalDpi xmlns:a14="http://schemas.microsoft.com/office/drawing/2010/main" val="0"/>
                </a:ext>
              </a:extLst>
            </a:blip>
            <a:srcRect t="786"/>
            <a:stretch/>
          </p:blipFill>
          <p:spPr bwMode="auto">
            <a:xfrm>
              <a:off x="2790496" y="0"/>
              <a:ext cx="2806065" cy="1861185"/>
            </a:xfrm>
            <a:prstGeom prst="rect">
              <a:avLst/>
            </a:prstGeom>
            <a:noFill/>
            <a:ln>
              <a:noFill/>
            </a:ln>
            <a:extLst>
              <a:ext uri="{53640926-AAD7-44D8-BBD7-CCE9431645EC}">
                <a14:shadowObscured xmlns:a14="http://schemas.microsoft.com/office/drawing/2010/main"/>
              </a:ext>
            </a:extLst>
          </p:spPr>
        </p:pic>
        <p:pic>
          <p:nvPicPr>
            <p:cNvPr id="10" name="Picture 9" descr="D:\Pictures\سفر سوئیس\photo_2017-03-13_14-09-04.jpg"/>
            <p:cNvPicPr>
              <a:picLocks noChangeAspect="1"/>
            </p:cNvPicPr>
            <p:nvPr/>
          </p:nvPicPr>
          <p:blipFill rotWithShape="1">
            <a:blip r:embed="rId7" cstate="print">
              <a:extLst>
                <a:ext uri="{28A0092B-C50C-407E-A947-70E740481C1C}">
                  <a14:useLocalDpi xmlns:a14="http://schemas.microsoft.com/office/drawing/2010/main" val="0"/>
                </a:ext>
              </a:extLst>
            </a:blip>
            <a:srcRect t="20708" r="10973"/>
            <a:stretch/>
          </p:blipFill>
          <p:spPr bwMode="auto">
            <a:xfrm>
              <a:off x="0" y="0"/>
              <a:ext cx="2790190" cy="1862455"/>
            </a:xfrm>
            <a:prstGeom prst="rect">
              <a:avLst/>
            </a:prstGeom>
            <a:noFill/>
            <a:ln>
              <a:noFill/>
            </a:ln>
            <a:extLst>
              <a:ext uri="{53640926-AAD7-44D8-BBD7-CCE9431645EC}">
                <a14:shadowObscured xmlns:a14="http://schemas.microsoft.com/office/drawing/2010/main"/>
              </a:ext>
            </a:extLst>
          </p:spPr>
        </p:pic>
        <p:pic>
          <p:nvPicPr>
            <p:cNvPr id="11" name="Picture 10" descr="F:\Pictures\NewPictures\Switzeland_Visitors\22 7 94 (23).JPG"/>
            <p:cNvPicPr>
              <a:picLocks noChangeAspect="1"/>
            </p:cNvPicPr>
            <p:nvPr/>
          </p:nvPicPr>
          <p:blipFill rotWithShape="1">
            <a:blip r:embed="rId8" cstate="print">
              <a:extLst>
                <a:ext uri="{28A0092B-C50C-407E-A947-70E740481C1C}">
                  <a14:useLocalDpi xmlns:a14="http://schemas.microsoft.com/office/drawing/2010/main" val="0"/>
                </a:ext>
              </a:extLst>
            </a:blip>
            <a:srcRect l="4141" t="7318" b="24539"/>
            <a:stretch/>
          </p:blipFill>
          <p:spPr bwMode="auto">
            <a:xfrm>
              <a:off x="0" y="1860331"/>
              <a:ext cx="5596255" cy="223774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8945791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000" dirty="0"/>
              <a:t>برنامه‌ی عملیاتی مرجع کار گروه علمی </a:t>
            </a:r>
            <a:r>
              <a:rPr lang="fa-IR" sz="3000" dirty="0" smtClean="0"/>
              <a:t>برای </a:t>
            </a:r>
            <a:r>
              <a:rPr lang="fa-IR" sz="3000" dirty="0"/>
              <a:t>تعمیق همکاری با سوئیس</a:t>
            </a:r>
            <a:endParaRPr lang="en-US" sz="3000" dirty="0"/>
          </a:p>
        </p:txBody>
      </p:sp>
      <p:sp>
        <p:nvSpPr>
          <p:cNvPr id="3" name="Content Placeholder 2"/>
          <p:cNvSpPr>
            <a:spLocks noGrp="1"/>
          </p:cNvSpPr>
          <p:nvPr>
            <p:ph idx="1"/>
          </p:nvPr>
        </p:nvSpPr>
        <p:spPr>
          <a:xfrm>
            <a:off x="859316" y="1466774"/>
            <a:ext cx="10113484" cy="4984114"/>
          </a:xfrm>
        </p:spPr>
        <p:txBody>
          <a:bodyPr>
            <a:normAutofit/>
          </a:bodyPr>
          <a:lstStyle/>
          <a:p>
            <a:r>
              <a:rPr lang="fa-IR" b="1" dirty="0"/>
              <a:t>برنامه کوتاه مدت:( تا پایان سال ۹۵</a:t>
            </a:r>
            <a:r>
              <a:rPr lang="fa-IR" b="1" dirty="0" smtClean="0"/>
              <a:t>)</a:t>
            </a:r>
            <a:endParaRPr lang="fa-IR" dirty="0" smtClean="0"/>
          </a:p>
          <a:p>
            <a:pPr lvl="1" algn="just"/>
            <a:r>
              <a:rPr lang="fa-IR" sz="2400" dirty="0" smtClean="0"/>
              <a:t>درج </a:t>
            </a:r>
            <a:r>
              <a:rPr lang="fa-IR" sz="2400" dirty="0"/>
              <a:t>اطلاعات کلی مربوط به کشور سوئیس و دانشگاه های مطرح بین </a:t>
            </a:r>
            <a:r>
              <a:rPr lang="fa-IR" sz="2400" dirty="0" err="1"/>
              <a:t>المللی</a:t>
            </a:r>
            <a:r>
              <a:rPr lang="fa-IR" sz="2400" dirty="0"/>
              <a:t> آن در </a:t>
            </a:r>
            <a:r>
              <a:rPr lang="fa-IR" sz="2400" dirty="0" err="1"/>
              <a:t>وب</a:t>
            </a:r>
            <a:r>
              <a:rPr lang="fa-IR" sz="2400" dirty="0"/>
              <a:t> سایت دفتر همکاریهای علمی بین </a:t>
            </a:r>
            <a:r>
              <a:rPr lang="fa-IR" sz="2400" dirty="0" err="1"/>
              <a:t>المللی</a:t>
            </a:r>
            <a:r>
              <a:rPr lang="fa-IR" sz="2400" dirty="0"/>
              <a:t> </a:t>
            </a:r>
          </a:p>
          <a:p>
            <a:pPr lvl="1" algn="just"/>
            <a:r>
              <a:rPr lang="fa-IR" sz="2400" dirty="0"/>
              <a:t>دعوت و میزبانی از اساتید دانشگاه </a:t>
            </a:r>
            <a:r>
              <a:rPr lang="en-US" sz="2400" dirty="0"/>
              <a:t>ETH</a:t>
            </a:r>
            <a:r>
              <a:rPr lang="fa-IR" sz="2400" dirty="0"/>
              <a:t> برای ارائه سمینار و نشست های تخصصی</a:t>
            </a:r>
            <a:endParaRPr lang="fa-IR" sz="2400" dirty="0">
              <a:solidFill>
                <a:srgbClr val="FF0000"/>
              </a:solidFill>
            </a:endParaRPr>
          </a:p>
          <a:p>
            <a:pPr lvl="1" algn="just"/>
            <a:r>
              <a:rPr lang="fa-IR" sz="2400" dirty="0"/>
              <a:t>رایزنی و دعوت از مسوولین امور آموزشی و بین </a:t>
            </a:r>
            <a:r>
              <a:rPr lang="fa-IR" sz="2400" dirty="0" err="1"/>
              <a:t>الملل</a:t>
            </a:r>
            <a:r>
              <a:rPr lang="fa-IR" sz="2400" dirty="0"/>
              <a:t> دانشگاه </a:t>
            </a:r>
            <a:r>
              <a:rPr lang="en-US" sz="2400" dirty="0"/>
              <a:t>EPFL</a:t>
            </a:r>
            <a:r>
              <a:rPr lang="fa-IR" sz="2400" dirty="0"/>
              <a:t> جهت برگزاری کارگاه آموزشی در مورد فرصت های آموزشی و پژوهشی در سوئیس </a:t>
            </a:r>
            <a:r>
              <a:rPr lang="fa-IR" dirty="0"/>
              <a:t>(</a:t>
            </a:r>
            <a:r>
              <a:rPr lang="fa-IR" dirty="0" err="1"/>
              <a:t>اين</a:t>
            </a:r>
            <a:r>
              <a:rPr lang="fa-IR" dirty="0"/>
              <a:t> دو برنامه به دلیل قوانین مهاجرتی دولت جدید امریکا و پیشگیری از بروز مشکلات ورود ایشان به امریکا، فعلا به تعویق افتاده است</a:t>
            </a:r>
            <a:r>
              <a:rPr lang="fa-IR" dirty="0" smtClean="0"/>
              <a:t>.)</a:t>
            </a:r>
          </a:p>
          <a:p>
            <a:pPr lvl="1" algn="just"/>
            <a:r>
              <a:rPr lang="fa-IR" sz="2400" dirty="0"/>
              <a:t>ایجاد سیاستهای </a:t>
            </a:r>
            <a:r>
              <a:rPr lang="fa-IR" sz="2400" dirty="0" err="1"/>
              <a:t>انگیزشی</a:t>
            </a:r>
            <a:r>
              <a:rPr lang="fa-IR" sz="2400" dirty="0"/>
              <a:t> در دانشگاه صنعتی اصفهان برای تشویق اعضای هیات علمی و دانشجویان دکتری در گسترش تعاملات با سوئیس در زمینه فرصت های مطالعاتی </a:t>
            </a:r>
          </a:p>
          <a:p>
            <a:pPr lvl="1"/>
            <a:endParaRPr lang="fa-IR" sz="1600" dirty="0"/>
          </a:p>
          <a:p>
            <a:pPr lvl="1"/>
            <a:endParaRPr lang="fa-IR" dirty="0"/>
          </a:p>
          <a:p>
            <a:endParaRPr lang="en-US" dirty="0"/>
          </a:p>
        </p:txBody>
      </p:sp>
      <p:sp>
        <p:nvSpPr>
          <p:cNvPr id="4" name="Slide Number Placeholder 3"/>
          <p:cNvSpPr>
            <a:spLocks noGrp="1"/>
          </p:cNvSpPr>
          <p:nvPr>
            <p:ph type="sldNum" sz="quarter" idx="12"/>
          </p:nvPr>
        </p:nvSpPr>
        <p:spPr/>
        <p:txBody>
          <a:bodyPr/>
          <a:lstStyle/>
          <a:p>
            <a:fld id="{EEDC2B53-E68E-462E-9820-A48196411DB4}" type="slidenum">
              <a:rPr lang="en-US" smtClean="0"/>
              <a:t>30</a:t>
            </a:fld>
            <a:endParaRPr lang="en-US"/>
          </a:p>
        </p:txBody>
      </p:sp>
    </p:spTree>
    <p:extLst>
      <p:ext uri="{BB962C8B-B14F-4D97-AF65-F5344CB8AC3E}">
        <p14:creationId xmlns:p14="http://schemas.microsoft.com/office/powerpoint/2010/main" val="42800536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000" dirty="0"/>
              <a:t>برنامه‌ی عملیاتی مرجع کار گروه علمی </a:t>
            </a:r>
            <a:r>
              <a:rPr lang="fa-IR" sz="3000" dirty="0" smtClean="0"/>
              <a:t>برای </a:t>
            </a:r>
            <a:r>
              <a:rPr lang="fa-IR" sz="3000" dirty="0"/>
              <a:t>تعمیق همکاری با سوئیس</a:t>
            </a:r>
            <a:endParaRPr lang="en-US" sz="3000" dirty="0"/>
          </a:p>
        </p:txBody>
      </p:sp>
      <p:sp>
        <p:nvSpPr>
          <p:cNvPr id="3" name="Content Placeholder 2"/>
          <p:cNvSpPr>
            <a:spLocks noGrp="1"/>
          </p:cNvSpPr>
          <p:nvPr>
            <p:ph idx="1"/>
          </p:nvPr>
        </p:nvSpPr>
        <p:spPr>
          <a:xfrm>
            <a:off x="859316" y="1466774"/>
            <a:ext cx="10113484" cy="4546100"/>
          </a:xfrm>
        </p:spPr>
        <p:txBody>
          <a:bodyPr>
            <a:normAutofit/>
          </a:bodyPr>
          <a:lstStyle/>
          <a:p>
            <a:r>
              <a:rPr lang="fa-IR" b="1" dirty="0"/>
              <a:t>برنامه میان مدت</a:t>
            </a:r>
            <a:r>
              <a:rPr lang="fa-IR" b="1" dirty="0">
                <a:sym typeface="Wingdings" pitchFamily="2" charset="2"/>
              </a:rPr>
              <a:t> (تا پایان تابستان ۹۶):</a:t>
            </a:r>
            <a:endParaRPr lang="fa-IR" b="1" dirty="0"/>
          </a:p>
          <a:p>
            <a:pPr lvl="1" algn="just"/>
            <a:r>
              <a:rPr lang="fa-IR" sz="2400" dirty="0"/>
              <a:t> تعیین اولویت های پژوهشی قابل انجام با  هر یک از دانشگاه های مطرح سوئیس</a:t>
            </a:r>
          </a:p>
          <a:p>
            <a:pPr lvl="1" algn="just"/>
            <a:r>
              <a:rPr lang="fa-IR" sz="2400" dirty="0"/>
              <a:t>اعلام نتیجه </a:t>
            </a:r>
            <a:r>
              <a:rPr lang="fa-IR" sz="2400" dirty="0" smtClean="0"/>
              <a:t>سیاستگزاری‌های </a:t>
            </a:r>
            <a:r>
              <a:rPr lang="fa-IR" sz="2400" dirty="0"/>
              <a:t>داخلی </a:t>
            </a:r>
            <a:r>
              <a:rPr lang="fa-IR" sz="2400" dirty="0" smtClean="0"/>
              <a:t>دانشگاه </a:t>
            </a:r>
            <a:r>
              <a:rPr lang="fa-IR" sz="2400" dirty="0"/>
              <a:t>صنعتی اصفهان در جهت تعمیق و گسترش همکاری با سوئیس به دانشگاه های عضو کارگروه </a:t>
            </a:r>
            <a:endParaRPr lang="en-US" sz="2400" dirty="0" smtClean="0"/>
          </a:p>
          <a:p>
            <a:pPr lvl="1" algn="just"/>
            <a:r>
              <a:rPr lang="fa-IR" sz="2400" dirty="0" smtClean="0"/>
              <a:t>اعزام </a:t>
            </a:r>
            <a:r>
              <a:rPr lang="fa-IR" sz="2400" dirty="0"/>
              <a:t>مسئول میز سوئیس جهت رایزنی برای هماهنگی و تلاش در جهت اجرايي نمودن تفاهم نامه ها و شناسایی فرصتهای موجود و اقدام در جهت استفاده از آنها</a:t>
            </a:r>
          </a:p>
          <a:p>
            <a:pPr lvl="1" algn="just"/>
            <a:r>
              <a:rPr lang="fa-IR" sz="2400" dirty="0"/>
              <a:t>جمع آوری و انتشار اطلاعات مورد نیاز متقاضیان اعم از اطلاعات عمومی از کشور سوئیس، نحوه اقامت، اخذ ویزا، اطلاعات آکادمیک</a:t>
            </a:r>
          </a:p>
          <a:p>
            <a:pPr lvl="1" algn="just"/>
            <a:r>
              <a:rPr lang="fa-IR" sz="2400" dirty="0"/>
              <a:t>ایجاد تمهیدات لازم جهت برگزاری تورهای علمی دو جانبه برای برخی از پژوهشگران و دانشمندان منتخب دانشگاه های مطرح سوئیس و ایران، به منظور بازدید از دانشگاه های مورد نظر در دو کشور و بررسی نزدیک </a:t>
            </a:r>
            <a:r>
              <a:rPr lang="fa-IR" sz="2400" dirty="0" err="1"/>
              <a:t>زمينه</a:t>
            </a:r>
            <a:r>
              <a:rPr lang="fa-IR" sz="2400" dirty="0"/>
              <a:t> </a:t>
            </a:r>
            <a:r>
              <a:rPr lang="fa-IR" sz="2400" dirty="0" err="1"/>
              <a:t>هاي</a:t>
            </a:r>
            <a:r>
              <a:rPr lang="fa-IR" sz="2400" dirty="0"/>
              <a:t> </a:t>
            </a:r>
            <a:r>
              <a:rPr lang="fa-IR" sz="2400" dirty="0" err="1"/>
              <a:t>همكاري</a:t>
            </a:r>
            <a:endParaRPr lang="fa-IR" sz="2400" dirty="0"/>
          </a:p>
          <a:p>
            <a:pPr lvl="1"/>
            <a:endParaRPr lang="fa-IR" sz="1600" dirty="0"/>
          </a:p>
          <a:p>
            <a:pPr lvl="1"/>
            <a:endParaRPr lang="fa-IR" dirty="0"/>
          </a:p>
          <a:p>
            <a:endParaRPr lang="en-US" dirty="0"/>
          </a:p>
        </p:txBody>
      </p:sp>
      <p:sp>
        <p:nvSpPr>
          <p:cNvPr id="4" name="Slide Number Placeholder 3"/>
          <p:cNvSpPr>
            <a:spLocks noGrp="1"/>
          </p:cNvSpPr>
          <p:nvPr>
            <p:ph type="sldNum" sz="quarter" idx="12"/>
          </p:nvPr>
        </p:nvSpPr>
        <p:spPr/>
        <p:txBody>
          <a:bodyPr/>
          <a:lstStyle/>
          <a:p>
            <a:fld id="{EEDC2B53-E68E-462E-9820-A48196411DB4}" type="slidenum">
              <a:rPr lang="en-US" smtClean="0"/>
              <a:t>31</a:t>
            </a:fld>
            <a:endParaRPr lang="en-US"/>
          </a:p>
        </p:txBody>
      </p:sp>
    </p:spTree>
    <p:extLst>
      <p:ext uri="{BB962C8B-B14F-4D97-AF65-F5344CB8AC3E}">
        <p14:creationId xmlns:p14="http://schemas.microsoft.com/office/powerpoint/2010/main" val="41580973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000" dirty="0"/>
              <a:t>برنامه‌ی عملیاتی مرجع کار گروه علمی </a:t>
            </a:r>
            <a:r>
              <a:rPr lang="fa-IR" sz="3000" dirty="0" smtClean="0"/>
              <a:t>برای </a:t>
            </a:r>
            <a:r>
              <a:rPr lang="fa-IR" sz="3000" dirty="0"/>
              <a:t>تعمیق همکاری با سوئیس</a:t>
            </a:r>
            <a:endParaRPr lang="en-US" sz="3000" dirty="0"/>
          </a:p>
        </p:txBody>
      </p:sp>
      <p:sp>
        <p:nvSpPr>
          <p:cNvPr id="3" name="Content Placeholder 2"/>
          <p:cNvSpPr>
            <a:spLocks noGrp="1"/>
          </p:cNvSpPr>
          <p:nvPr>
            <p:ph idx="1"/>
          </p:nvPr>
        </p:nvSpPr>
        <p:spPr>
          <a:xfrm>
            <a:off x="859316" y="1466774"/>
            <a:ext cx="10113484" cy="4984114"/>
          </a:xfrm>
        </p:spPr>
        <p:txBody>
          <a:bodyPr>
            <a:normAutofit/>
          </a:bodyPr>
          <a:lstStyle/>
          <a:p>
            <a:r>
              <a:rPr lang="fa-IR" b="1" dirty="0"/>
              <a:t>برنامه میان مدت</a:t>
            </a:r>
            <a:r>
              <a:rPr lang="fa-IR" b="1" dirty="0">
                <a:sym typeface="Wingdings" pitchFamily="2" charset="2"/>
              </a:rPr>
              <a:t> (تا پایان تابستان ۹۶):</a:t>
            </a:r>
            <a:endParaRPr lang="fa-IR" b="1" dirty="0"/>
          </a:p>
          <a:p>
            <a:pPr lvl="1" algn="just"/>
            <a:r>
              <a:rPr lang="fa-IR" sz="2400" dirty="0"/>
              <a:t>فعال نمودن و به </a:t>
            </a:r>
            <a:r>
              <a:rPr lang="fa-IR" sz="2400" dirty="0" err="1"/>
              <a:t>روزرسانی</a:t>
            </a:r>
            <a:r>
              <a:rPr lang="fa-IR" sz="2400" dirty="0"/>
              <a:t> مستمر </a:t>
            </a:r>
            <a:r>
              <a:rPr lang="fa-IR" sz="2400" dirty="0" err="1"/>
              <a:t>وب</a:t>
            </a:r>
            <a:r>
              <a:rPr lang="fa-IR" sz="2400" dirty="0"/>
              <a:t> سایت مربوط به میز سوئیس و انتشار اطلاعات و لینک های مورد نیاز</a:t>
            </a:r>
          </a:p>
          <a:p>
            <a:pPr lvl="1" algn="just"/>
            <a:r>
              <a:rPr lang="fa-IR" sz="2400" dirty="0"/>
              <a:t>اطلاع رسانی فرصت های آموزشی و پژوهشی به جامعه دانشگاهی ایران از طریق </a:t>
            </a:r>
            <a:r>
              <a:rPr lang="fa-IR" sz="2400" dirty="0" err="1"/>
              <a:t>وب</a:t>
            </a:r>
            <a:r>
              <a:rPr lang="fa-IR" sz="2400" dirty="0"/>
              <a:t> سایت و انتشار جزوات اطلاعاتی مورد نیاز</a:t>
            </a:r>
          </a:p>
          <a:p>
            <a:pPr lvl="1" algn="just"/>
            <a:r>
              <a:rPr lang="fa-IR" sz="2400" dirty="0"/>
              <a:t> درخواست از دانشگاه ها جهت معرفی یکی از اعضای هیات علمی علاقمند و آشنا به فضای آموزشی و پژوهشی سوئیس، به منظور پیگیری تعاملات در زمینه های مورد علاقه دانشگاه متبوع با کشور سوئیس</a:t>
            </a:r>
          </a:p>
          <a:p>
            <a:pPr lvl="1" algn="just"/>
            <a:r>
              <a:rPr lang="fa-IR" sz="2400" dirty="0" smtClean="0"/>
              <a:t>فراهم سازی </a:t>
            </a:r>
            <a:r>
              <a:rPr lang="fa-IR" sz="2400" dirty="0" err="1" smtClean="0"/>
              <a:t>زمینه‌های</a:t>
            </a:r>
            <a:r>
              <a:rPr lang="fa-IR" sz="2400" dirty="0" smtClean="0"/>
              <a:t> برگزاری </a:t>
            </a:r>
            <a:r>
              <a:rPr lang="fa-IR" sz="2400" dirty="0"/>
              <a:t>نشست هم اندیشی مدیران روابط بین </a:t>
            </a:r>
            <a:r>
              <a:rPr lang="fa-IR" sz="2400" dirty="0" err="1"/>
              <a:t>الملل</a:t>
            </a:r>
            <a:r>
              <a:rPr lang="fa-IR" sz="2400" dirty="0"/>
              <a:t> </a:t>
            </a:r>
            <a:r>
              <a:rPr lang="fa-IR" sz="2400" dirty="0" err="1" smtClean="0"/>
              <a:t>دانشگاه‌های</a:t>
            </a:r>
            <a:r>
              <a:rPr lang="fa-IR" sz="2400" dirty="0" smtClean="0"/>
              <a:t> </a:t>
            </a:r>
            <a:r>
              <a:rPr lang="fa-IR" sz="2400" dirty="0"/>
              <a:t>عضو </a:t>
            </a:r>
            <a:r>
              <a:rPr lang="fa-IR" sz="2400" dirty="0" err="1"/>
              <a:t>کارگروه</a:t>
            </a:r>
            <a:r>
              <a:rPr lang="fa-IR" sz="2400" dirty="0"/>
              <a:t> </a:t>
            </a:r>
            <a:r>
              <a:rPr lang="fa-IR" sz="2400" dirty="0" smtClean="0"/>
              <a:t>ایران–سوئیس (علاقمند </a:t>
            </a:r>
            <a:r>
              <a:rPr lang="fa-IR" sz="2400" dirty="0"/>
              <a:t>به ایجاد ارتباط با کشور سوئیس</a:t>
            </a:r>
            <a:r>
              <a:rPr lang="fa-IR" sz="2400" dirty="0" smtClean="0"/>
              <a:t>)</a:t>
            </a:r>
            <a:endParaRPr lang="en-US" dirty="0"/>
          </a:p>
        </p:txBody>
      </p:sp>
      <p:sp>
        <p:nvSpPr>
          <p:cNvPr id="4" name="Slide Number Placeholder 3"/>
          <p:cNvSpPr>
            <a:spLocks noGrp="1"/>
          </p:cNvSpPr>
          <p:nvPr>
            <p:ph type="sldNum" sz="quarter" idx="12"/>
          </p:nvPr>
        </p:nvSpPr>
        <p:spPr/>
        <p:txBody>
          <a:bodyPr/>
          <a:lstStyle/>
          <a:p>
            <a:fld id="{EEDC2B53-E68E-462E-9820-A48196411DB4}" type="slidenum">
              <a:rPr lang="en-US" smtClean="0"/>
              <a:t>32</a:t>
            </a:fld>
            <a:endParaRPr lang="en-US"/>
          </a:p>
        </p:txBody>
      </p:sp>
    </p:spTree>
    <p:extLst>
      <p:ext uri="{BB962C8B-B14F-4D97-AF65-F5344CB8AC3E}">
        <p14:creationId xmlns:p14="http://schemas.microsoft.com/office/powerpoint/2010/main" val="34079053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000" dirty="0"/>
              <a:t>برنامه‌ی عملیاتی مرجع کار گروه علمی </a:t>
            </a:r>
            <a:r>
              <a:rPr lang="fa-IR" sz="3000" dirty="0" smtClean="0"/>
              <a:t>برای </a:t>
            </a:r>
            <a:r>
              <a:rPr lang="fa-IR" sz="3000" dirty="0"/>
              <a:t>تعمیق همکاری با سوئیس</a:t>
            </a:r>
            <a:endParaRPr lang="en-US" sz="3000" dirty="0"/>
          </a:p>
        </p:txBody>
      </p:sp>
      <p:sp>
        <p:nvSpPr>
          <p:cNvPr id="3" name="Content Placeholder 2"/>
          <p:cNvSpPr>
            <a:spLocks noGrp="1"/>
          </p:cNvSpPr>
          <p:nvPr>
            <p:ph idx="1"/>
          </p:nvPr>
        </p:nvSpPr>
        <p:spPr>
          <a:xfrm>
            <a:off x="859316" y="1466774"/>
            <a:ext cx="10113484" cy="5183408"/>
          </a:xfrm>
        </p:spPr>
        <p:txBody>
          <a:bodyPr>
            <a:normAutofit/>
          </a:bodyPr>
          <a:lstStyle/>
          <a:p>
            <a:r>
              <a:rPr lang="fa-IR" b="1" dirty="0"/>
              <a:t>برنامه بلند مدت</a:t>
            </a:r>
            <a:r>
              <a:rPr lang="fa-IR" b="1" dirty="0">
                <a:sym typeface="Wingdings" pitchFamily="2" charset="2"/>
              </a:rPr>
              <a:t> (تا پایان تابستان ۹۷):</a:t>
            </a:r>
            <a:endParaRPr lang="fa-IR" b="1" dirty="0"/>
          </a:p>
          <a:p>
            <a:pPr lvl="1"/>
            <a:r>
              <a:rPr lang="fa-IR" dirty="0"/>
              <a:t>اعلام زمان انجام تورعلمی متخصصین سوئیسی و تعیین برنامه سفر به دانشگاههای عضو کار گروه و علاقمند به  </a:t>
            </a:r>
            <a:r>
              <a:rPr lang="fa-IR" dirty="0" smtClean="0"/>
              <a:t>همکاری</a:t>
            </a:r>
            <a:endParaRPr lang="en-US" dirty="0" smtClean="0"/>
          </a:p>
          <a:p>
            <a:pPr lvl="1"/>
            <a:r>
              <a:rPr lang="fa-IR" dirty="0" smtClean="0"/>
              <a:t>برگزاری </a:t>
            </a:r>
            <a:r>
              <a:rPr lang="fa-IR" dirty="0"/>
              <a:t>تورهای علمی برای محققین و اساتيد علاقمند ایرانی از دانشگاه ها و موسسات تحقيقاتي عضو کارگروه برای بازدید از مراکز آموزش عالی و موسسات تحقیقاتی مطرح سوئیس در 4 گروه ذيل:</a:t>
            </a:r>
          </a:p>
          <a:p>
            <a:pPr marL="2011680" lvl="4" indent="-457200">
              <a:buFont typeface="+mj-lt"/>
              <a:buAutoNum type="arabicPeriod"/>
            </a:pPr>
            <a:r>
              <a:rPr lang="fa-IR" sz="1800" b="1" i="1" dirty="0">
                <a:solidFill>
                  <a:schemeClr val="accent5">
                    <a:lumMod val="50000"/>
                  </a:schemeClr>
                </a:solidFill>
              </a:rPr>
              <a:t>رشته های مهندسی</a:t>
            </a:r>
            <a:r>
              <a:rPr lang="fa-IR" sz="1800" i="1" dirty="0">
                <a:solidFill>
                  <a:schemeClr val="accent5">
                    <a:lumMod val="50000"/>
                  </a:schemeClr>
                </a:solidFill>
              </a:rPr>
              <a:t> (شرکت </a:t>
            </a:r>
            <a:r>
              <a:rPr lang="fa-IR" sz="1800" i="1" dirty="0" err="1">
                <a:solidFill>
                  <a:schemeClr val="accent5">
                    <a:lumMod val="50000"/>
                  </a:schemeClr>
                </a:solidFill>
              </a:rPr>
              <a:t>کنندگان</a:t>
            </a:r>
            <a:r>
              <a:rPr lang="fa-IR" sz="1800" i="1" dirty="0">
                <a:solidFill>
                  <a:schemeClr val="accent5">
                    <a:lumMod val="50000"/>
                  </a:schemeClr>
                </a:solidFill>
              </a:rPr>
              <a:t> اساتید و محققین علاقمند)</a:t>
            </a:r>
          </a:p>
          <a:p>
            <a:pPr marL="2011680" lvl="4" indent="-457200">
              <a:buFont typeface="+mj-lt"/>
              <a:buAutoNum type="arabicPeriod"/>
            </a:pPr>
            <a:r>
              <a:rPr lang="fa-IR" sz="1800" b="1" i="1" dirty="0">
                <a:solidFill>
                  <a:schemeClr val="accent5">
                    <a:lumMod val="50000"/>
                  </a:schemeClr>
                </a:solidFill>
              </a:rPr>
              <a:t>رشته های کشاورزی و منابع طبیعی</a:t>
            </a:r>
          </a:p>
          <a:p>
            <a:pPr marL="2011680" lvl="4" indent="-457200">
              <a:buFont typeface="+mj-lt"/>
              <a:buAutoNum type="arabicPeriod"/>
            </a:pPr>
            <a:r>
              <a:rPr lang="fa-IR" sz="1800" b="1" i="1" dirty="0">
                <a:solidFill>
                  <a:schemeClr val="accent5">
                    <a:lumMod val="50000"/>
                  </a:schemeClr>
                </a:solidFill>
              </a:rPr>
              <a:t>رشته </a:t>
            </a:r>
            <a:r>
              <a:rPr lang="fa-IR" sz="1800" b="1" i="1" dirty="0" err="1">
                <a:solidFill>
                  <a:schemeClr val="accent5">
                    <a:lumMod val="50000"/>
                  </a:schemeClr>
                </a:solidFill>
              </a:rPr>
              <a:t>هاي</a:t>
            </a:r>
            <a:r>
              <a:rPr lang="fa-IR" sz="1800" b="1" i="1" dirty="0">
                <a:solidFill>
                  <a:schemeClr val="accent5">
                    <a:lumMod val="50000"/>
                  </a:schemeClr>
                </a:solidFill>
              </a:rPr>
              <a:t> مختلف علوم</a:t>
            </a:r>
          </a:p>
          <a:p>
            <a:pPr marL="2011680" lvl="4" indent="-457200">
              <a:buFont typeface="+mj-lt"/>
              <a:buAutoNum type="arabicPeriod"/>
            </a:pPr>
            <a:r>
              <a:rPr lang="fa-IR" sz="1800" b="1" i="1" dirty="0">
                <a:solidFill>
                  <a:schemeClr val="accent5">
                    <a:lumMod val="50000"/>
                  </a:schemeClr>
                </a:solidFill>
              </a:rPr>
              <a:t>مدیران و روسای دانشگاه ها و نمایندگان وزارت </a:t>
            </a:r>
            <a:r>
              <a:rPr lang="fa-IR" sz="2000" b="1" i="1" dirty="0" err="1">
                <a:solidFill>
                  <a:schemeClr val="accent5">
                    <a:lumMod val="50000"/>
                  </a:schemeClr>
                </a:solidFill>
              </a:rPr>
              <a:t>عتف</a:t>
            </a:r>
            <a:endParaRPr lang="fa-IR" sz="2000" b="1" i="1" dirty="0">
              <a:solidFill>
                <a:schemeClr val="accent5">
                  <a:lumMod val="50000"/>
                </a:schemeClr>
              </a:solidFill>
            </a:endParaRPr>
          </a:p>
          <a:p>
            <a:pPr marL="1089025" lvl="3" indent="-269875"/>
            <a:r>
              <a:rPr lang="fa-IR" sz="2000" dirty="0">
                <a:solidFill>
                  <a:schemeClr val="accent5">
                    <a:lumMod val="50000"/>
                  </a:schemeClr>
                </a:solidFill>
              </a:rPr>
              <a:t>جلب حمایت های مالی از بنیادها و انجمن های علمی کشور سوئیس برای انجام پژوهش های میان رشته ای مشترک </a:t>
            </a:r>
            <a:r>
              <a:rPr lang="fa-IR" sz="2000" dirty="0" err="1">
                <a:solidFill>
                  <a:schemeClr val="accent5">
                    <a:lumMod val="50000"/>
                  </a:schemeClr>
                </a:solidFill>
              </a:rPr>
              <a:t>فیمابین</a:t>
            </a:r>
            <a:r>
              <a:rPr lang="fa-IR" sz="2000" dirty="0">
                <a:solidFill>
                  <a:schemeClr val="accent5">
                    <a:lumMod val="50000"/>
                  </a:schemeClr>
                </a:solidFill>
              </a:rPr>
              <a:t> چند دانشگاه ایرانی و </a:t>
            </a:r>
            <a:r>
              <a:rPr lang="fa-IR" sz="2000" dirty="0" err="1">
                <a:solidFill>
                  <a:schemeClr val="accent5">
                    <a:lumMod val="50000"/>
                  </a:schemeClr>
                </a:solidFill>
              </a:rPr>
              <a:t>سوئیسی</a:t>
            </a:r>
            <a:endParaRPr lang="fa-IR" sz="2000" dirty="0">
              <a:solidFill>
                <a:schemeClr val="accent5">
                  <a:lumMod val="50000"/>
                </a:schemeClr>
              </a:solidFill>
            </a:endParaRPr>
          </a:p>
          <a:p>
            <a:pPr marL="1089025" lvl="3" indent="-269875"/>
            <a:r>
              <a:rPr lang="fa-IR" sz="2000" dirty="0">
                <a:solidFill>
                  <a:schemeClr val="accent5">
                    <a:lumMod val="50000"/>
                  </a:schemeClr>
                </a:solidFill>
              </a:rPr>
              <a:t>تشکیل کمیته روابط آکادمیک سوئیس و انجمن </a:t>
            </a:r>
            <a:r>
              <a:rPr lang="fa-IR" sz="2000" dirty="0" err="1">
                <a:solidFill>
                  <a:schemeClr val="accent5">
                    <a:lumMod val="50000"/>
                  </a:schemeClr>
                </a:solidFill>
              </a:rPr>
              <a:t>دوستي</a:t>
            </a:r>
            <a:r>
              <a:rPr lang="fa-IR" sz="2000" dirty="0">
                <a:solidFill>
                  <a:schemeClr val="accent5">
                    <a:lumMod val="50000"/>
                  </a:schemeClr>
                </a:solidFill>
              </a:rPr>
              <a:t> </a:t>
            </a:r>
            <a:r>
              <a:rPr lang="fa-IR" sz="2000" dirty="0" err="1">
                <a:solidFill>
                  <a:schemeClr val="accent5">
                    <a:lumMod val="50000"/>
                  </a:schemeClr>
                </a:solidFill>
              </a:rPr>
              <a:t>سوئيس</a:t>
            </a:r>
            <a:r>
              <a:rPr lang="fa-IR" sz="2000" dirty="0">
                <a:solidFill>
                  <a:schemeClr val="accent5">
                    <a:lumMod val="50000"/>
                  </a:schemeClr>
                </a:solidFill>
              </a:rPr>
              <a:t> (با حضور نمایندگان دانشگاه ها و موسسات </a:t>
            </a:r>
            <a:r>
              <a:rPr lang="fa-IR" sz="2000" dirty="0" err="1">
                <a:solidFill>
                  <a:schemeClr val="accent5">
                    <a:lumMod val="50000"/>
                  </a:schemeClr>
                </a:solidFill>
              </a:rPr>
              <a:t>تحقيقاتي</a:t>
            </a:r>
            <a:r>
              <a:rPr lang="fa-IR" sz="2000" dirty="0">
                <a:solidFill>
                  <a:schemeClr val="accent5">
                    <a:lumMod val="50000"/>
                  </a:schemeClr>
                </a:solidFill>
              </a:rPr>
              <a:t>) جهت تبادل اطلاعات و فرصت ها و تشکیل جلسات مرتبط</a:t>
            </a:r>
          </a:p>
          <a:p>
            <a:pPr marL="1089025" lvl="3" indent="-269875"/>
            <a:endParaRPr lang="fa-IR" dirty="0"/>
          </a:p>
          <a:p>
            <a:pPr lvl="1"/>
            <a:endParaRPr lang="fa-IR" sz="1600" dirty="0"/>
          </a:p>
          <a:p>
            <a:pPr lvl="1"/>
            <a:endParaRPr lang="fa-IR" dirty="0"/>
          </a:p>
          <a:p>
            <a:endParaRPr lang="en-US" dirty="0"/>
          </a:p>
        </p:txBody>
      </p:sp>
      <p:sp>
        <p:nvSpPr>
          <p:cNvPr id="4" name="Slide Number Placeholder 3"/>
          <p:cNvSpPr>
            <a:spLocks noGrp="1"/>
          </p:cNvSpPr>
          <p:nvPr>
            <p:ph type="sldNum" sz="quarter" idx="12"/>
          </p:nvPr>
        </p:nvSpPr>
        <p:spPr/>
        <p:txBody>
          <a:bodyPr/>
          <a:lstStyle/>
          <a:p>
            <a:fld id="{EEDC2B53-E68E-462E-9820-A48196411DB4}" type="slidenum">
              <a:rPr lang="en-US" smtClean="0"/>
              <a:t>33</a:t>
            </a:fld>
            <a:endParaRPr lang="en-US"/>
          </a:p>
        </p:txBody>
      </p:sp>
    </p:spTree>
    <p:extLst>
      <p:ext uri="{BB962C8B-B14F-4D97-AF65-F5344CB8AC3E}">
        <p14:creationId xmlns:p14="http://schemas.microsoft.com/office/powerpoint/2010/main" val="21460917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000" dirty="0"/>
              <a:t>برنامه‌ی عملیاتی مرجع کار گروه علمی </a:t>
            </a:r>
            <a:r>
              <a:rPr lang="fa-IR" sz="3000" dirty="0" smtClean="0"/>
              <a:t>برای </a:t>
            </a:r>
            <a:r>
              <a:rPr lang="fa-IR" sz="3000" dirty="0"/>
              <a:t>تعمیق همکاری با سوئیس</a:t>
            </a:r>
            <a:endParaRPr lang="en-US" sz="3000" dirty="0"/>
          </a:p>
        </p:txBody>
      </p:sp>
      <p:sp>
        <p:nvSpPr>
          <p:cNvPr id="3" name="Content Placeholder 2"/>
          <p:cNvSpPr>
            <a:spLocks noGrp="1"/>
          </p:cNvSpPr>
          <p:nvPr>
            <p:ph idx="1"/>
          </p:nvPr>
        </p:nvSpPr>
        <p:spPr>
          <a:xfrm>
            <a:off x="290945" y="1466773"/>
            <a:ext cx="10681855" cy="5169553"/>
          </a:xfrm>
        </p:spPr>
        <p:txBody>
          <a:bodyPr>
            <a:normAutofit fontScale="92500" lnSpcReduction="10000"/>
          </a:bodyPr>
          <a:lstStyle/>
          <a:p>
            <a:r>
              <a:rPr lang="fa-IR" b="1" dirty="0"/>
              <a:t>برنامه بلند مدت</a:t>
            </a:r>
            <a:r>
              <a:rPr lang="fa-IR" b="1" dirty="0">
                <a:sym typeface="Wingdings" pitchFamily="2" charset="2"/>
              </a:rPr>
              <a:t> (تا پایان تابستان ۹۷):</a:t>
            </a:r>
            <a:endParaRPr lang="fa-IR" b="1" dirty="0"/>
          </a:p>
          <a:p>
            <a:pPr lvl="1" algn="just"/>
            <a:r>
              <a:rPr lang="fa-IR" sz="2400" dirty="0" smtClean="0"/>
              <a:t>تلاش </a:t>
            </a:r>
            <a:r>
              <a:rPr lang="fa-IR" sz="2400" dirty="0" err="1"/>
              <a:t>براي</a:t>
            </a:r>
            <a:r>
              <a:rPr lang="fa-IR" sz="2400" dirty="0"/>
              <a:t> جلب حمایت مالی معاونت علمی ریاست جمهوری و یا وزارت علوم برای  انجام پروژه های مشترک با سوئیس، سفرهای تخصصی، کارگاه ها و ..... (همانند کشور اتریش، چین و روسیه </a:t>
            </a:r>
            <a:r>
              <a:rPr lang="fa-IR" sz="2400" dirty="0" smtClean="0"/>
              <a:t>و یا </a:t>
            </a:r>
            <a:r>
              <a:rPr lang="fa-IR" sz="2400" dirty="0"/>
              <a:t>مانند طرح </a:t>
            </a:r>
            <a:r>
              <a:rPr lang="fa-IR" sz="2400" dirty="0" err="1"/>
              <a:t>جندی</a:t>
            </a:r>
            <a:r>
              <a:rPr lang="fa-IR" sz="2400" dirty="0"/>
              <a:t> شاپور فرانسه)</a:t>
            </a:r>
          </a:p>
          <a:p>
            <a:pPr lvl="1" algn="just"/>
            <a:r>
              <a:rPr lang="fa-IR" sz="2400" dirty="0"/>
              <a:t>بررسی و طرح مسئله ایجاد شبکه مراکز نوآوری و </a:t>
            </a:r>
            <a:r>
              <a:rPr lang="fa-IR" sz="2400" dirty="0" err="1"/>
              <a:t>کارآفرینی</a:t>
            </a:r>
            <a:r>
              <a:rPr lang="fa-IR" sz="2400" dirty="0"/>
              <a:t> بین دو کشور با همکاری مراکز همتا در </a:t>
            </a:r>
            <a:r>
              <a:rPr lang="fa-IR" sz="2400" dirty="0" smtClean="0"/>
              <a:t>دانشگاه </a:t>
            </a:r>
            <a:r>
              <a:rPr lang="fa-IR" sz="2400" dirty="0"/>
              <a:t>های مطرح سوئیس</a:t>
            </a:r>
          </a:p>
          <a:p>
            <a:pPr lvl="1" algn="just"/>
            <a:r>
              <a:rPr lang="fa-IR" sz="2400" dirty="0" smtClean="0"/>
              <a:t>پذیرش </a:t>
            </a:r>
            <a:r>
              <a:rPr lang="fa-IR" sz="2400" dirty="0"/>
              <a:t>دانشجوی ارشد و دکتری با جلب حمایت مالی سوئیس</a:t>
            </a:r>
          </a:p>
          <a:p>
            <a:pPr lvl="1" algn="just"/>
            <a:r>
              <a:rPr lang="fa-IR" sz="2400" dirty="0"/>
              <a:t>پذیرش دانشجویان دکتری از سوئیس برای دوره های فرصت مطالعاتی در زمینه های تحقیقاتی ویژه مناطق بومی ایران</a:t>
            </a:r>
          </a:p>
          <a:p>
            <a:pPr lvl="1" algn="just"/>
            <a:r>
              <a:rPr lang="fa-IR" sz="2400" dirty="0"/>
              <a:t>افزایش تعداد اعضای هیات علمی برای گذراندن دوره های فرصت مطالعاتی کوتاه و بلند مدت در سوئیس</a:t>
            </a:r>
          </a:p>
          <a:p>
            <a:pPr lvl="1" algn="just"/>
            <a:r>
              <a:rPr lang="fa-IR" sz="2400" dirty="0"/>
              <a:t>انجام رساله های دکتری و پایان نامه های ارشد مشترک</a:t>
            </a:r>
          </a:p>
          <a:p>
            <a:pPr lvl="1" algn="just"/>
            <a:r>
              <a:rPr lang="fa-IR" sz="2400" dirty="0"/>
              <a:t>افزایش تعداد مقالات مشترک با دانشگاه های مطرح </a:t>
            </a:r>
            <a:r>
              <a:rPr lang="fa-IR" sz="2400" dirty="0" smtClean="0"/>
              <a:t>سوئیس</a:t>
            </a:r>
          </a:p>
          <a:p>
            <a:pPr lvl="1" algn="just"/>
            <a:r>
              <a:rPr lang="fa-IR" sz="2400" dirty="0"/>
              <a:t>تعریف دوره های آموزشی نوین در رشته های میان رشته ای</a:t>
            </a:r>
          </a:p>
          <a:p>
            <a:pPr lvl="1" algn="just"/>
            <a:r>
              <a:rPr lang="fa-IR" sz="2400" dirty="0"/>
              <a:t>مطالعه در خصوص ایجاد ساختارهای پژوهشی خاص با محوریت توسعه پایدار و ایجاد دانشگاه سبز با همکاری طرف </a:t>
            </a:r>
            <a:r>
              <a:rPr lang="fa-IR" sz="2400" dirty="0" err="1" smtClean="0"/>
              <a:t>سوئیسی</a:t>
            </a:r>
            <a:endParaRPr lang="en-US" dirty="0"/>
          </a:p>
        </p:txBody>
      </p:sp>
      <p:sp>
        <p:nvSpPr>
          <p:cNvPr id="4" name="Slide Number Placeholder 3"/>
          <p:cNvSpPr>
            <a:spLocks noGrp="1"/>
          </p:cNvSpPr>
          <p:nvPr>
            <p:ph type="sldNum" sz="quarter" idx="12"/>
          </p:nvPr>
        </p:nvSpPr>
        <p:spPr/>
        <p:txBody>
          <a:bodyPr/>
          <a:lstStyle/>
          <a:p>
            <a:fld id="{EEDC2B53-E68E-462E-9820-A48196411DB4}" type="slidenum">
              <a:rPr lang="en-US" smtClean="0"/>
              <a:t>34</a:t>
            </a:fld>
            <a:endParaRPr lang="en-US"/>
          </a:p>
        </p:txBody>
      </p:sp>
    </p:spTree>
    <p:extLst>
      <p:ext uri="{BB962C8B-B14F-4D97-AF65-F5344CB8AC3E}">
        <p14:creationId xmlns:p14="http://schemas.microsoft.com/office/powerpoint/2010/main" val="5980048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715647" y="1362694"/>
            <a:ext cx="9969910" cy="5088194"/>
          </a:xfrm>
          <a:prstGeom prst="rect">
            <a:avLst/>
          </a:prstGeom>
        </p:spPr>
      </p:pic>
      <p:sp>
        <p:nvSpPr>
          <p:cNvPr id="4" name="Slide Number Placeholder 3"/>
          <p:cNvSpPr>
            <a:spLocks noGrp="1"/>
          </p:cNvSpPr>
          <p:nvPr>
            <p:ph type="sldNum" sz="quarter" idx="12"/>
          </p:nvPr>
        </p:nvSpPr>
        <p:spPr/>
        <p:txBody>
          <a:bodyPr/>
          <a:lstStyle/>
          <a:p>
            <a:fld id="{EEDC2B53-E68E-462E-9820-A48196411DB4}" type="slidenum">
              <a:rPr lang="en-US" smtClean="0"/>
              <a:t>35</a:t>
            </a:fld>
            <a:endParaRPr lang="en-US"/>
          </a:p>
        </p:txBody>
      </p:sp>
    </p:spTree>
    <p:extLst>
      <p:ext uri="{BB962C8B-B14F-4D97-AF65-F5344CB8AC3E}">
        <p14:creationId xmlns:p14="http://schemas.microsoft.com/office/powerpoint/2010/main" val="1195743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000" b="1" dirty="0" smtClean="0"/>
              <a:t>میز سوئیس دفتر </a:t>
            </a:r>
            <a:r>
              <a:rPr lang="fa-IR" sz="3000" b="1" dirty="0" err="1" smtClean="0"/>
              <a:t>همکاری‌های</a:t>
            </a:r>
            <a:r>
              <a:rPr lang="fa-IR" sz="3000" b="1" dirty="0" smtClean="0"/>
              <a:t> علمی و </a:t>
            </a:r>
            <a:r>
              <a:rPr lang="fa-IR" sz="3000" b="1" dirty="0" err="1" smtClean="0"/>
              <a:t>بین‌المللی</a:t>
            </a:r>
            <a:r>
              <a:rPr lang="fa-IR" sz="3000" b="1" dirty="0" smtClean="0"/>
              <a:t> دانشگاه صنعتی اصفهان</a:t>
            </a:r>
            <a:endParaRPr lang="en-US" sz="3000" b="1" dirty="0"/>
          </a:p>
        </p:txBody>
      </p:sp>
      <p:sp>
        <p:nvSpPr>
          <p:cNvPr id="3" name="Content Placeholder 2"/>
          <p:cNvSpPr>
            <a:spLocks noGrp="1"/>
          </p:cNvSpPr>
          <p:nvPr>
            <p:ph idx="1"/>
          </p:nvPr>
        </p:nvSpPr>
        <p:spPr>
          <a:xfrm>
            <a:off x="859316" y="1466773"/>
            <a:ext cx="10113484" cy="5197263"/>
          </a:xfrm>
        </p:spPr>
        <p:txBody>
          <a:bodyPr>
            <a:normAutofit fontScale="92500"/>
          </a:bodyPr>
          <a:lstStyle/>
          <a:p>
            <a:pPr algn="just"/>
            <a:r>
              <a:rPr lang="fa-IR" dirty="0" smtClean="0"/>
              <a:t>پیرو </a:t>
            </a:r>
            <a:r>
              <a:rPr lang="fa-IR" dirty="0" err="1" smtClean="0"/>
              <a:t>ابلاغیه</a:t>
            </a:r>
            <a:r>
              <a:rPr lang="fa-IR" dirty="0" smtClean="0"/>
              <a:t> شماره </a:t>
            </a:r>
            <a:r>
              <a:rPr lang="fa-IR" dirty="0"/>
              <a:t>229255/16 مورخ </a:t>
            </a:r>
            <a:r>
              <a:rPr lang="fa-IR" dirty="0" smtClean="0"/>
              <a:t>1395/10/15 مرکز </a:t>
            </a:r>
            <a:r>
              <a:rPr lang="fa-IR" dirty="0" err="1" smtClean="0"/>
              <a:t>همکاری‌های</a:t>
            </a:r>
            <a:r>
              <a:rPr lang="fa-IR" dirty="0" smtClean="0"/>
              <a:t> علمی‌ و </a:t>
            </a:r>
            <a:r>
              <a:rPr lang="fa-IR" dirty="0" err="1" smtClean="0"/>
              <a:t>بین‌المللی</a:t>
            </a:r>
            <a:r>
              <a:rPr lang="fa-IR" dirty="0" smtClean="0"/>
              <a:t> وزارت </a:t>
            </a:r>
            <a:r>
              <a:rPr lang="fa-IR" dirty="0" err="1" smtClean="0"/>
              <a:t>عتف</a:t>
            </a:r>
            <a:r>
              <a:rPr lang="fa-IR" dirty="0" smtClean="0"/>
              <a:t>، دانشگاه صنعتی اصفهان به عنوان مرجع ملی در برقراری ارتباط با کشور سوئیس تعیین گردید.</a:t>
            </a:r>
          </a:p>
          <a:p>
            <a:pPr algn="just"/>
            <a:r>
              <a:rPr lang="fa-IR" dirty="0" smtClean="0"/>
              <a:t>در همین راستا میز سوئیس تحت نظارت دفتر </a:t>
            </a:r>
            <a:r>
              <a:rPr lang="fa-IR" dirty="0" err="1" smtClean="0"/>
              <a:t>همکاری‌های</a:t>
            </a:r>
            <a:r>
              <a:rPr lang="fa-IR" dirty="0" smtClean="0"/>
              <a:t> علمی و </a:t>
            </a:r>
            <a:r>
              <a:rPr lang="fa-IR" dirty="0" err="1" smtClean="0"/>
              <a:t>بین‌المللی</a:t>
            </a:r>
            <a:r>
              <a:rPr lang="fa-IR" dirty="0" smtClean="0"/>
              <a:t> این دانشگاه تأسیس گردید.</a:t>
            </a:r>
          </a:p>
          <a:p>
            <a:endParaRPr lang="fa-IR" b="1" dirty="0" smtClean="0"/>
          </a:p>
          <a:p>
            <a:r>
              <a:rPr lang="fa-IR" b="1" dirty="0" smtClean="0"/>
              <a:t>مسئول میز سوئیس: </a:t>
            </a:r>
            <a:r>
              <a:rPr lang="fa-IR" dirty="0" smtClean="0"/>
              <a:t/>
            </a:r>
            <a:br>
              <a:rPr lang="fa-IR" dirty="0" smtClean="0"/>
            </a:br>
            <a:r>
              <a:rPr lang="fa-IR" dirty="0" smtClean="0"/>
              <a:t>خانم دکتر سیما فاخران</a:t>
            </a:r>
            <a:br>
              <a:rPr lang="fa-IR" dirty="0" smtClean="0"/>
            </a:br>
            <a:r>
              <a:rPr lang="fa-IR" dirty="0" smtClean="0"/>
              <a:t>استادیار دانشکده منابع طبیعی دانشگاه صنعتی اصفهان</a:t>
            </a:r>
            <a:br>
              <a:rPr lang="fa-IR" dirty="0" smtClean="0"/>
            </a:br>
            <a:r>
              <a:rPr lang="fa-IR" dirty="0" smtClean="0"/>
              <a:t>فارغ‌التحصیل دوره دکترای محیط زیست از دانشگاه زوریخ</a:t>
            </a:r>
            <a:br>
              <a:rPr lang="fa-IR" dirty="0" smtClean="0"/>
            </a:br>
            <a:r>
              <a:rPr lang="fa-IR" dirty="0" smtClean="0"/>
              <a:t>معاون کمیته اجرایی انجمن بین‌المللی (</a:t>
            </a:r>
            <a:r>
              <a:rPr lang="en-US" dirty="0" smtClean="0"/>
              <a:t>IALE-International</a:t>
            </a:r>
            <a:r>
              <a:rPr lang="fa-IR" dirty="0" smtClean="0"/>
              <a:t>) و رئیس انجمن </a:t>
            </a:r>
            <a:r>
              <a:rPr lang="en-US" dirty="0" smtClean="0"/>
              <a:t>IALE-Iran</a:t>
            </a:r>
            <a:r>
              <a:rPr lang="fa-IR" dirty="0" smtClean="0"/>
              <a:t/>
            </a:r>
            <a:br>
              <a:rPr lang="fa-IR" dirty="0" smtClean="0"/>
            </a:br>
            <a:endParaRPr lang="fa-IR" dirty="0" smtClean="0"/>
          </a:p>
          <a:p>
            <a:endParaRPr lang="en-US" dirty="0"/>
          </a:p>
        </p:txBody>
      </p:sp>
      <p:sp>
        <p:nvSpPr>
          <p:cNvPr id="4" name="Slide Number Placeholder 3"/>
          <p:cNvSpPr>
            <a:spLocks noGrp="1"/>
          </p:cNvSpPr>
          <p:nvPr>
            <p:ph type="sldNum" sz="quarter" idx="12"/>
          </p:nvPr>
        </p:nvSpPr>
        <p:spPr/>
        <p:txBody>
          <a:bodyPr/>
          <a:lstStyle/>
          <a:p>
            <a:fld id="{EEDC2B53-E68E-462E-9820-A48196411DB4}" type="slidenum">
              <a:rPr lang="en-US" smtClean="0"/>
              <a:t>4</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316" y="3948544"/>
            <a:ext cx="1380382" cy="1694615"/>
          </a:xfrm>
          <a:prstGeom prst="rect">
            <a:avLst/>
          </a:prstGeom>
        </p:spPr>
      </p:pic>
    </p:spTree>
    <p:extLst>
      <p:ext uri="{BB962C8B-B14F-4D97-AF65-F5344CB8AC3E}">
        <p14:creationId xmlns:p14="http://schemas.microsoft.com/office/powerpoint/2010/main" val="253075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smtClean="0"/>
              <a:t>وب‌گاه</a:t>
            </a:r>
            <a:r>
              <a:rPr lang="fa-IR" dirty="0" smtClean="0"/>
              <a:t> میز سوئیس</a:t>
            </a:r>
            <a:endParaRPr lang="en-US" dirty="0"/>
          </a:p>
        </p:txBody>
      </p:sp>
      <p:sp>
        <p:nvSpPr>
          <p:cNvPr id="3" name="Content Placeholder 2"/>
          <p:cNvSpPr>
            <a:spLocks noGrp="1"/>
          </p:cNvSpPr>
          <p:nvPr>
            <p:ph idx="1"/>
          </p:nvPr>
        </p:nvSpPr>
        <p:spPr/>
        <p:txBody>
          <a:bodyPr/>
          <a:lstStyle/>
          <a:p>
            <a:r>
              <a:rPr lang="ar-SA" dirty="0" smtClean="0"/>
              <a:t>جمع</a:t>
            </a:r>
            <a:r>
              <a:rPr lang="fa-IR" dirty="0" smtClean="0"/>
              <a:t>‌</a:t>
            </a:r>
            <a:r>
              <a:rPr lang="ar-SA" dirty="0" smtClean="0"/>
              <a:t>آوری </a:t>
            </a:r>
            <a:r>
              <a:rPr lang="ar-SA" dirty="0"/>
              <a:t>اطلاعات مفید </a:t>
            </a:r>
            <a:r>
              <a:rPr lang="ar-SA" dirty="0" smtClean="0"/>
              <a:t>درباره دانشگاه</a:t>
            </a:r>
            <a:r>
              <a:rPr lang="fa-IR" dirty="0" smtClean="0"/>
              <a:t>‌</a:t>
            </a:r>
            <a:r>
              <a:rPr lang="ar-SA" dirty="0" smtClean="0"/>
              <a:t>های </a:t>
            </a:r>
            <a:r>
              <a:rPr lang="ar-SA" dirty="0"/>
              <a:t>کشور سوئیس و انتشار آن در </a:t>
            </a:r>
            <a:r>
              <a:rPr lang="ar-SA" dirty="0" smtClean="0"/>
              <a:t>وب</a:t>
            </a:r>
            <a:r>
              <a:rPr lang="fa-IR" dirty="0" smtClean="0"/>
              <a:t>‌‌گاه میز سوئیس به نشانی: </a:t>
            </a:r>
            <a:r>
              <a:rPr lang="en-US" dirty="0" smtClean="0">
                <a:hlinkClick r:id="rId2"/>
              </a:rPr>
              <a:t>http://iscoweb.iut.ac.ir/fa/node/237/</a:t>
            </a:r>
            <a:endParaRPr lang="fa-IR" dirty="0" smtClean="0"/>
          </a:p>
          <a:p>
            <a:endParaRPr lang="fa-IR" dirty="0" smtClean="0"/>
          </a:p>
          <a:p>
            <a:endParaRPr lang="en-US" dirty="0"/>
          </a:p>
        </p:txBody>
      </p:sp>
      <p:sp>
        <p:nvSpPr>
          <p:cNvPr id="4" name="Slide Number Placeholder 3"/>
          <p:cNvSpPr>
            <a:spLocks noGrp="1"/>
          </p:cNvSpPr>
          <p:nvPr>
            <p:ph type="sldNum" sz="quarter" idx="12"/>
          </p:nvPr>
        </p:nvSpPr>
        <p:spPr/>
        <p:txBody>
          <a:bodyPr/>
          <a:lstStyle/>
          <a:p>
            <a:fld id="{EEDC2B53-E68E-462E-9820-A48196411DB4}" type="slidenum">
              <a:rPr lang="en-US" smtClean="0"/>
              <a:t>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2" y="2607729"/>
            <a:ext cx="6959662" cy="4045466"/>
          </a:xfrm>
          <a:prstGeom prst="rect">
            <a:avLst/>
          </a:prstGeom>
        </p:spPr>
      </p:pic>
    </p:spTree>
    <p:extLst>
      <p:ext uri="{BB962C8B-B14F-4D97-AF65-F5344CB8AC3E}">
        <p14:creationId xmlns:p14="http://schemas.microsoft.com/office/powerpoint/2010/main" val="2687028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316" y="206240"/>
            <a:ext cx="10132534" cy="1012960"/>
          </a:xfrm>
        </p:spPr>
        <p:txBody>
          <a:bodyPr>
            <a:noAutofit/>
          </a:bodyPr>
          <a:lstStyle/>
          <a:p>
            <a:r>
              <a:rPr lang="fa-IR" sz="3200" dirty="0" smtClean="0"/>
              <a:t>اهم </a:t>
            </a:r>
            <a:r>
              <a:rPr lang="fa-IR" sz="3200" dirty="0" err="1" smtClean="0"/>
              <a:t>فعالیت‌های</a:t>
            </a:r>
            <a:r>
              <a:rPr lang="fa-IR" sz="3200" dirty="0" smtClean="0"/>
              <a:t> صورت ‌گرفته در دانشگاه صنعتی اصفهان در راستای گسترش </a:t>
            </a:r>
            <a:r>
              <a:rPr lang="fa-IR" sz="3200" dirty="0" err="1" smtClean="0"/>
              <a:t>همکاری‌ها</a:t>
            </a:r>
            <a:r>
              <a:rPr lang="fa-IR" sz="3200" dirty="0" smtClean="0"/>
              <a:t> با سوئیس</a:t>
            </a:r>
            <a:endParaRPr lang="en-US" sz="3200" dirty="0"/>
          </a:p>
        </p:txBody>
      </p:sp>
      <p:sp>
        <p:nvSpPr>
          <p:cNvPr id="3" name="Content Placeholder 2"/>
          <p:cNvSpPr>
            <a:spLocks noGrp="1"/>
          </p:cNvSpPr>
          <p:nvPr>
            <p:ph idx="1"/>
          </p:nvPr>
        </p:nvSpPr>
        <p:spPr>
          <a:xfrm>
            <a:off x="859316" y="1466773"/>
            <a:ext cx="10113484" cy="5141845"/>
          </a:xfrm>
        </p:spPr>
        <p:txBody>
          <a:bodyPr>
            <a:normAutofit/>
          </a:bodyPr>
          <a:lstStyle/>
          <a:p>
            <a:pPr algn="just"/>
            <a:r>
              <a:rPr lang="fa-IR" dirty="0" smtClean="0"/>
              <a:t>سفر رئیس و مدیران دانشگاه صنعتی اصفهان به کشور سوئیس و بازدید از </a:t>
            </a:r>
            <a:r>
              <a:rPr lang="fa-IR" dirty="0" err="1" smtClean="0"/>
              <a:t>دانشگاه‌ها</a:t>
            </a:r>
            <a:r>
              <a:rPr lang="fa-IR" dirty="0" smtClean="0"/>
              <a:t> و موسسات آموزش عالی سوئیس در پاییز 1395</a:t>
            </a:r>
          </a:p>
          <a:p>
            <a:pPr algn="just"/>
            <a:r>
              <a:rPr lang="fa-IR" dirty="0" smtClean="0"/>
              <a:t>مأموریت مسئول میز سوئیس دانشگاه به  کشور سوئیس در تابستان 1396</a:t>
            </a:r>
          </a:p>
          <a:p>
            <a:pPr algn="just"/>
            <a:r>
              <a:rPr lang="fa-IR" dirty="0" smtClean="0"/>
              <a:t>بازدید و برگزاری جلسات متعدد در </a:t>
            </a:r>
            <a:r>
              <a:rPr lang="ar-SA" dirty="0"/>
              <a:t>دانشكده‌ها و مراكز مختلف </a:t>
            </a:r>
            <a:r>
              <a:rPr lang="ar-SA" dirty="0" smtClean="0"/>
              <a:t>دانشگاه</a:t>
            </a:r>
            <a:r>
              <a:rPr lang="fa-IR" dirty="0" smtClean="0"/>
              <a:t>‌</a:t>
            </a:r>
            <a:r>
              <a:rPr lang="ar-SA" dirty="0" smtClean="0"/>
              <a:t>هاي</a:t>
            </a:r>
            <a:r>
              <a:rPr lang="fa-IR" dirty="0" smtClean="0"/>
              <a:t> </a:t>
            </a:r>
            <a:r>
              <a:rPr lang="en-US" dirty="0" smtClean="0"/>
              <a:t>ETH</a:t>
            </a:r>
            <a:r>
              <a:rPr lang="fa-IR" dirty="0" smtClean="0"/>
              <a:t>،‌ </a:t>
            </a:r>
            <a:r>
              <a:rPr lang="en-US" dirty="0" smtClean="0"/>
              <a:t>UZH</a:t>
            </a:r>
            <a:r>
              <a:rPr lang="fa-IR" dirty="0" smtClean="0"/>
              <a:t>، </a:t>
            </a:r>
            <a:r>
              <a:rPr lang="en-US" dirty="0" smtClean="0"/>
              <a:t>ZHAW</a:t>
            </a:r>
            <a:endParaRPr lang="fa-IR" dirty="0" smtClean="0"/>
          </a:p>
          <a:p>
            <a:pPr algn="just"/>
            <a:r>
              <a:rPr lang="ar-SA" dirty="0"/>
              <a:t>دیدار و تبادل نظر با</a:t>
            </a:r>
            <a:r>
              <a:rPr lang="fa-IR" dirty="0"/>
              <a:t> اساتیدی که قبلا به ایران سفر کرده و علاقمند به همکاری علمی با دانشگاه های ایران بودند و همچنین شناسایی و جلسه با اساتید ایرانی در زوریخ </a:t>
            </a:r>
            <a:endParaRPr lang="en-US" dirty="0" smtClean="0"/>
          </a:p>
          <a:p>
            <a:pPr algn="just"/>
            <a:r>
              <a:rPr lang="fa-IR" dirty="0" smtClean="0"/>
              <a:t>برگزاری </a:t>
            </a:r>
            <a:r>
              <a:rPr lang="ar-SA" dirty="0" smtClean="0"/>
              <a:t>جلسه </a:t>
            </a:r>
            <a:r>
              <a:rPr lang="ar-SA" dirty="0"/>
              <a:t>گردهمايي دانشجويان و محققين ايراني‌ در</a:t>
            </a:r>
            <a:r>
              <a:rPr lang="en-US" dirty="0"/>
              <a:t>ETH</a:t>
            </a:r>
            <a:r>
              <a:rPr lang="ar-SA" dirty="0"/>
              <a:t> </a:t>
            </a:r>
            <a:r>
              <a:rPr lang="ar-SA" dirty="0" smtClean="0"/>
              <a:t>زوريخ.</a:t>
            </a:r>
            <a:endParaRPr lang="fa-IR" dirty="0" smtClean="0"/>
          </a:p>
          <a:p>
            <a:pPr algn="just"/>
            <a:endParaRPr lang="fa-IR" dirty="0" smtClean="0"/>
          </a:p>
          <a:p>
            <a:pPr algn="just"/>
            <a:endParaRPr lang="en-US" dirty="0" smtClean="0"/>
          </a:p>
        </p:txBody>
      </p:sp>
      <p:sp>
        <p:nvSpPr>
          <p:cNvPr id="4" name="Slide Number Placeholder 3"/>
          <p:cNvSpPr>
            <a:spLocks noGrp="1"/>
          </p:cNvSpPr>
          <p:nvPr>
            <p:ph type="sldNum" sz="quarter" idx="12"/>
          </p:nvPr>
        </p:nvSpPr>
        <p:spPr/>
        <p:txBody>
          <a:bodyPr/>
          <a:lstStyle/>
          <a:p>
            <a:fld id="{EEDC2B53-E68E-462E-9820-A48196411DB4}" type="slidenum">
              <a:rPr lang="en-US" smtClean="0"/>
              <a:t>6</a:t>
            </a:fld>
            <a:endParaRPr lang="en-US"/>
          </a:p>
        </p:txBody>
      </p:sp>
    </p:spTree>
    <p:extLst>
      <p:ext uri="{BB962C8B-B14F-4D97-AF65-F5344CB8AC3E}">
        <p14:creationId xmlns:p14="http://schemas.microsoft.com/office/powerpoint/2010/main" val="2484289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316" y="1466773"/>
            <a:ext cx="10113484" cy="5141845"/>
          </a:xfrm>
        </p:spPr>
        <p:txBody>
          <a:bodyPr>
            <a:normAutofit/>
          </a:bodyPr>
          <a:lstStyle/>
          <a:p>
            <a:pPr algn="just"/>
            <a:r>
              <a:rPr lang="ar-SA" dirty="0"/>
              <a:t>برنامه ريزي براي تدوين </a:t>
            </a:r>
            <a:r>
              <a:rPr lang="fa-IR" dirty="0"/>
              <a:t>نقشه راه </a:t>
            </a:r>
            <a:r>
              <a:rPr lang="ar-SA" dirty="0"/>
              <a:t>با </a:t>
            </a:r>
            <a:r>
              <a:rPr lang="en-US" dirty="0"/>
              <a:t>ZHAW</a:t>
            </a:r>
            <a:r>
              <a:rPr lang="fa-IR" dirty="0"/>
              <a:t> به عنوان کانون هدایت جنوب آسیا و ایران</a:t>
            </a:r>
          </a:p>
          <a:p>
            <a:pPr algn="just"/>
            <a:r>
              <a:rPr lang="fa-IR" dirty="0"/>
              <a:t>توافق اولیه با </a:t>
            </a:r>
            <a:r>
              <a:rPr lang="ar-SA" dirty="0"/>
              <a:t>دانشگاه علمي‌ كاربردي زوريخ </a:t>
            </a:r>
            <a:r>
              <a:rPr lang="en-US" dirty="0"/>
              <a:t>ZHAW</a:t>
            </a:r>
            <a:r>
              <a:rPr lang="fa-IR" dirty="0"/>
              <a:t> </a:t>
            </a:r>
            <a:r>
              <a:rPr lang="ar-SA" dirty="0"/>
              <a:t>در مورد برگزاري دوره مشترك</a:t>
            </a:r>
            <a:r>
              <a:rPr lang="en-US" dirty="0"/>
              <a:t> MBA </a:t>
            </a:r>
            <a:r>
              <a:rPr lang="fa-IR" dirty="0"/>
              <a:t> با دانشگاه صنعتی اصفهان</a:t>
            </a:r>
            <a:r>
              <a:rPr lang="fa-IR" dirty="0" smtClean="0"/>
              <a:t>.</a:t>
            </a:r>
          </a:p>
          <a:p>
            <a:pPr algn="just"/>
            <a:r>
              <a:rPr lang="fa-IR" dirty="0" smtClean="0"/>
              <a:t>برگزاری جلسه با ریاست امور بین‌الملل </a:t>
            </a:r>
            <a:r>
              <a:rPr lang="en-US" dirty="0" smtClean="0"/>
              <a:t>SNSF</a:t>
            </a:r>
            <a:r>
              <a:rPr lang="fa-IR" dirty="0" smtClean="0"/>
              <a:t> و مذاکره در خصوص امکان استفاده از حمایت‌های مالی این بنیاد با </a:t>
            </a:r>
            <a:r>
              <a:rPr lang="fa-IR" dirty="0"/>
              <a:t>مساعدت صندوق حمایت از پژوهشگران ایران </a:t>
            </a:r>
            <a:endParaRPr lang="fa-IR" dirty="0" smtClean="0"/>
          </a:p>
          <a:p>
            <a:pPr algn="just"/>
            <a:r>
              <a:rPr lang="ar-SA" dirty="0"/>
              <a:t>برنامه ريزي براي دوره مشترك در مهندسي حمل و نقل و برنامه ريزي شهري در بهار ٢٠١٩ در دانشگاه صنعتي اصفهان</a:t>
            </a:r>
            <a:endParaRPr lang="fa-IR" dirty="0" smtClean="0"/>
          </a:p>
          <a:p>
            <a:pPr algn="just"/>
            <a:r>
              <a:rPr lang="ar-SA" dirty="0"/>
              <a:t>رایزنی، كمك و حمايت از دانشجويان دكتري براي فرصت مطالعاتي در كشور </a:t>
            </a:r>
            <a:r>
              <a:rPr lang="ar-SA" dirty="0" smtClean="0"/>
              <a:t>سوييس</a:t>
            </a:r>
            <a:endParaRPr lang="fa-IR" dirty="0" smtClean="0"/>
          </a:p>
        </p:txBody>
      </p:sp>
      <p:sp>
        <p:nvSpPr>
          <p:cNvPr id="4" name="Slide Number Placeholder 3"/>
          <p:cNvSpPr>
            <a:spLocks noGrp="1"/>
          </p:cNvSpPr>
          <p:nvPr>
            <p:ph type="sldNum" sz="quarter" idx="12"/>
          </p:nvPr>
        </p:nvSpPr>
        <p:spPr/>
        <p:txBody>
          <a:bodyPr/>
          <a:lstStyle/>
          <a:p>
            <a:fld id="{EEDC2B53-E68E-462E-9820-A48196411DB4}" type="slidenum">
              <a:rPr lang="en-US" smtClean="0"/>
              <a:t>7</a:t>
            </a:fld>
            <a:endParaRPr lang="en-US"/>
          </a:p>
        </p:txBody>
      </p:sp>
      <p:sp>
        <p:nvSpPr>
          <p:cNvPr id="5" name="Title 4"/>
          <p:cNvSpPr>
            <a:spLocks noGrp="1"/>
          </p:cNvSpPr>
          <p:nvPr>
            <p:ph type="title"/>
          </p:nvPr>
        </p:nvSpPr>
        <p:spPr>
          <a:xfrm>
            <a:off x="859316" y="206241"/>
            <a:ext cx="10132534" cy="1012960"/>
          </a:xfrm>
        </p:spPr>
        <p:txBody>
          <a:bodyPr>
            <a:noAutofit/>
          </a:bodyPr>
          <a:lstStyle/>
          <a:p>
            <a:r>
              <a:rPr lang="fa-IR" sz="3200" dirty="0"/>
              <a:t>اهم </a:t>
            </a:r>
            <a:r>
              <a:rPr lang="fa-IR" sz="3200" dirty="0" err="1"/>
              <a:t>فعالیت‌های</a:t>
            </a:r>
            <a:r>
              <a:rPr lang="fa-IR" sz="3200" dirty="0"/>
              <a:t> صورت ‌گرفته در دانشگاه صنعتی اصفهان در راستای گسترش </a:t>
            </a:r>
            <a:r>
              <a:rPr lang="fa-IR" sz="3200" dirty="0" err="1"/>
              <a:t>همکاری‌ها</a:t>
            </a:r>
            <a:r>
              <a:rPr lang="fa-IR" sz="3200" dirty="0"/>
              <a:t> با سوئیس</a:t>
            </a:r>
            <a:endParaRPr lang="en-US" sz="3200" dirty="0"/>
          </a:p>
        </p:txBody>
      </p:sp>
      <p:sp>
        <p:nvSpPr>
          <p:cNvPr id="6" name="Title 1"/>
          <p:cNvSpPr txBox="1">
            <a:spLocks/>
          </p:cNvSpPr>
          <p:nvPr/>
        </p:nvSpPr>
        <p:spPr>
          <a:xfrm>
            <a:off x="859316" y="206240"/>
            <a:ext cx="10132534" cy="1012960"/>
          </a:xfrm>
          <a:prstGeom prst="rect">
            <a:avLst/>
          </a:prstGeom>
        </p:spPr>
        <p:txBody>
          <a:bodyPr vert="horz" lIns="91440" tIns="45720" rIns="91440" bIns="45720" rtlCol="0" anchor="t">
            <a:noAutofit/>
          </a:bodyPr>
          <a:lstStyle>
            <a:lvl1pPr algn="r" defTabSz="914400" rtl="1" eaLnBrk="1" latinLnBrk="0" hangingPunct="1">
              <a:lnSpc>
                <a:spcPct val="89000"/>
              </a:lnSpc>
              <a:spcBef>
                <a:spcPct val="0"/>
              </a:spcBef>
              <a:buNone/>
              <a:defRPr sz="4400" b="1" kern="1200" baseline="0">
                <a:solidFill>
                  <a:schemeClr val="tx1"/>
                </a:solidFill>
                <a:latin typeface="+mj-lt"/>
                <a:ea typeface="+mj-ea"/>
                <a:cs typeface="B Nazanin" panose="00000400000000000000" pitchFamily="2" charset="-78"/>
              </a:defRPr>
            </a:lvl1pPr>
          </a:lstStyle>
          <a:p>
            <a:endParaRPr lang="en-US" sz="3200" dirty="0"/>
          </a:p>
        </p:txBody>
      </p:sp>
    </p:spTree>
    <p:extLst>
      <p:ext uri="{BB962C8B-B14F-4D97-AF65-F5344CB8AC3E}">
        <p14:creationId xmlns:p14="http://schemas.microsoft.com/office/powerpoint/2010/main" val="4070136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اطلاعاتی در باره کشور سوئیس</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EEDC2B53-E68E-462E-9820-A48196411DB4}" type="slidenum">
              <a:rPr lang="en-US" smtClean="0"/>
              <a:t>8</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02373313"/>
              </p:ext>
            </p:extLst>
          </p:nvPr>
        </p:nvGraphicFramePr>
        <p:xfrm>
          <a:off x="200417" y="1504926"/>
          <a:ext cx="6501008" cy="5272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http://iscoweb.iut.ac.ir/sites/iscoweb/files/u34/Files/1tm15lie95vx.png"/>
          <p:cNvPicPr/>
          <p:nvPr/>
        </p:nvPicPr>
        <p:blipFill>
          <a:blip r:embed="rId8">
            <a:extLst>
              <a:ext uri="{28A0092B-C50C-407E-A947-70E740481C1C}">
                <a14:useLocalDpi xmlns:a14="http://schemas.microsoft.com/office/drawing/2010/main" val="0"/>
              </a:ext>
            </a:extLst>
          </a:blip>
          <a:srcRect/>
          <a:stretch>
            <a:fillRect/>
          </a:stretch>
        </p:blipFill>
        <p:spPr bwMode="auto">
          <a:xfrm>
            <a:off x="6976997" y="4153923"/>
            <a:ext cx="3914645" cy="2623156"/>
          </a:xfrm>
          <a:prstGeom prst="rect">
            <a:avLst/>
          </a:prstGeom>
          <a:noFill/>
          <a:ln>
            <a:noFill/>
          </a:ln>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76997" y="1468324"/>
            <a:ext cx="3860012" cy="2586208"/>
          </a:xfrm>
          <a:prstGeom prst="rect">
            <a:avLst/>
          </a:prstGeom>
        </p:spPr>
      </p:pic>
    </p:spTree>
    <p:extLst>
      <p:ext uri="{BB962C8B-B14F-4D97-AF65-F5344CB8AC3E}">
        <p14:creationId xmlns:p14="http://schemas.microsoft.com/office/powerpoint/2010/main" val="3282362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Switzerland   </a:t>
            </a:r>
            <a:endParaRPr lang="en-US" dirty="0"/>
          </a:p>
        </p:txBody>
      </p:sp>
      <p:sp>
        <p:nvSpPr>
          <p:cNvPr id="4" name="Slide Number Placeholder 3"/>
          <p:cNvSpPr>
            <a:spLocks noGrp="1"/>
          </p:cNvSpPr>
          <p:nvPr>
            <p:ph type="sldNum" sz="quarter" idx="12"/>
          </p:nvPr>
        </p:nvSpPr>
        <p:spPr/>
        <p:txBody>
          <a:bodyPr/>
          <a:lstStyle/>
          <a:p>
            <a:fld id="{EEDC2B53-E68E-462E-9820-A48196411DB4}" type="slidenum">
              <a:rPr lang="en-US" smtClean="0"/>
              <a:t>9</a:t>
            </a:fld>
            <a:endParaRPr lang="en-US"/>
          </a:p>
        </p:txBody>
      </p:sp>
      <p:pic>
        <p:nvPicPr>
          <p:cNvPr id="7" name="Content Placeholder 6"/>
          <p:cNvPicPr>
            <a:picLocks noGrp="1" noChangeAspect="1"/>
          </p:cNvPicPr>
          <p:nvPr>
            <p:ph idx="1"/>
          </p:nvPr>
        </p:nvPicPr>
        <p:blipFill>
          <a:blip r:embed="rId2"/>
          <a:stretch>
            <a:fillRect/>
          </a:stretch>
        </p:blipFill>
        <p:spPr>
          <a:xfrm>
            <a:off x="859317" y="1563329"/>
            <a:ext cx="9774270" cy="5292173"/>
          </a:xfrm>
          <a:prstGeom prst="rect">
            <a:avLst/>
          </a:prstGeom>
        </p:spPr>
      </p:pic>
    </p:spTree>
    <p:extLst>
      <p:ext uri="{BB962C8B-B14F-4D97-AF65-F5344CB8AC3E}">
        <p14:creationId xmlns:p14="http://schemas.microsoft.com/office/powerpoint/2010/main" val="188498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1526</TotalTime>
  <Words>2871</Words>
  <Application>Microsoft Office PowerPoint</Application>
  <PresentationFormat>Widescreen</PresentationFormat>
  <Paragraphs>258</Paragraphs>
  <Slides>35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B Nazanin</vt:lpstr>
      <vt:lpstr>Calibri</vt:lpstr>
      <vt:lpstr>Franklin Gothic Book</vt:lpstr>
      <vt:lpstr>Wingdings</vt:lpstr>
      <vt:lpstr>Crop</vt:lpstr>
      <vt:lpstr>اولین نشست مشورتی کارگروه همکاری‌های علمی بین‌المللی ایران و سوئیس</vt:lpstr>
      <vt:lpstr>همکار‌های مشترک بین ایران و سوئیس</vt:lpstr>
      <vt:lpstr>دانشگاه صنعتی اصفهان، مرجع ملی در برقراری ارتباط با کشور سوئیس </vt:lpstr>
      <vt:lpstr>میز سوئیس دفتر همکاری‌های علمی و بین‌المللی دانشگاه صنعتی اصفهان</vt:lpstr>
      <vt:lpstr>وب‌گاه میز سوئیس</vt:lpstr>
      <vt:lpstr>اهم فعالیت‌های صورت ‌گرفته در دانشگاه صنعتی اصفهان در راستای گسترش همکاری‌ها با سوئیس</vt:lpstr>
      <vt:lpstr>اهم فعالیت‌های صورت ‌گرفته در دانشگاه صنعتی اصفهان در راستای گسترش همکاری‌ها با سوئیس</vt:lpstr>
      <vt:lpstr>اطلاعاتی در باره کشور سوئیس </vt:lpstr>
      <vt:lpstr>Switzerland   </vt:lpstr>
      <vt:lpstr>دانشگاه‌های کشور سوئیس</vt:lpstr>
      <vt:lpstr>دانشگاه های کانتونال</vt:lpstr>
      <vt:lpstr>انستیتوهای تکنولوژی فدرال</vt:lpstr>
      <vt:lpstr>دانشگاه‌های علمی کاربردی سوئیس</vt:lpstr>
      <vt:lpstr>PowerPoint Presentation</vt:lpstr>
      <vt:lpstr>معرفی ETH Zurich</vt:lpstr>
      <vt:lpstr>ETH   </vt:lpstr>
      <vt:lpstr>معرفی EPFL</vt:lpstr>
      <vt:lpstr>دانشگاه علمی کاربردی ZHAW</vt:lpstr>
      <vt:lpstr>مؤسسه عالی ژنو </vt:lpstr>
      <vt:lpstr>SNSF</vt:lpstr>
      <vt:lpstr>کانون­های هدایت ارتباطات در سوئیس </vt:lpstr>
      <vt:lpstr>کانون هدایت سوئیس برای  جنوب آسیا و ایران </vt:lpstr>
      <vt:lpstr>کانون هدایت سوئیس برای  جنوب آسیا و ایران </vt:lpstr>
      <vt:lpstr>ابزارهای حمایت مالی برای همکاریهای پژوهشی مابین سوئیس و ایران</vt:lpstr>
      <vt:lpstr>ابزارهای حمایت مالی برای همکاریهای پژوهشی مابین سوئیس و ایران</vt:lpstr>
      <vt:lpstr>فرصت های حمایتی اروپایی و بین المللی</vt:lpstr>
      <vt:lpstr>شبکه  بین المللی انجمن پایدار (ISCN)</vt:lpstr>
      <vt:lpstr>PowerPoint Presentation</vt:lpstr>
      <vt:lpstr>برنامه‌ی عملیاتی مرجع کار گروه علمی برای تعمیق همکاری با سوئیس</vt:lpstr>
      <vt:lpstr>برنامه‌ی عملیاتی مرجع کار گروه علمی برای تعمیق همکاری با سوئیس</vt:lpstr>
      <vt:lpstr>برنامه‌ی عملیاتی مرجع کار گروه علمی برای تعمیق همکاری با سوئیس</vt:lpstr>
      <vt:lpstr>برنامه‌ی عملیاتی مرجع کار گروه علمی برای تعمیق همکاری با سوئیس</vt:lpstr>
      <vt:lpstr>برنامه‌ی عملیاتی مرجع کار گروه علمی برای تعمیق همکاری با سوئیس</vt:lpstr>
      <vt:lpstr>برنامه‌ی عملیاتی مرجع کار گروه علمی برای تعمیق همکاری با سوئیس</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tajvari</dc:creator>
  <cp:lastModifiedBy>tajvari</cp:lastModifiedBy>
  <cp:revision>222</cp:revision>
  <dcterms:created xsi:type="dcterms:W3CDTF">2017-11-12T10:03:39Z</dcterms:created>
  <dcterms:modified xsi:type="dcterms:W3CDTF">2017-11-26T06:16:25Z</dcterms:modified>
</cp:coreProperties>
</file>