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2" r:id="rId3"/>
    <p:sldId id="259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956C-F432-474F-906E-C729D097A255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8C60-F69E-4A6A-9685-64BBE2F4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7FE590-F918-4F28-8C8A-DA3A04DB7941}" type="datetimeFigureOut">
              <a:rPr lang="fa-IR" smtClean="0"/>
              <a:t>03/03/1439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CE236E-2C27-44B2-830A-9BF8F2A3C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617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236E-2C27-44B2-830A-9BF8F2A3CCB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533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9443-F715-44CE-9E2C-41D8343F7809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602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A6DF-2579-4541-818D-DD58B53C1BDF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44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AB59-9F35-4274-8D9E-C79DA18F566C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149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0663" y="6311264"/>
            <a:ext cx="3699805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cs typeface="+mj-cs"/>
              </a:defRPr>
            </a:lvl1pPr>
          </a:lstStyle>
          <a:p>
            <a:r>
              <a:rPr lang="en-US" dirty="0" smtClean="0"/>
              <a:t>Iran- Austria Joint Program(IAJP)</a:t>
            </a:r>
            <a:endParaRPr lang="fa-IR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14945" y="0"/>
            <a:ext cx="0" cy="685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0" y="6212789"/>
            <a:ext cx="121920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" y="92479"/>
            <a:ext cx="860204" cy="86020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7566075" y="6311264"/>
            <a:ext cx="455793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ctr" defTabSz="914400" rtl="1" eaLnBrk="1" latinLnBrk="0" hangingPunct="1"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kern="1200" dirty="0" smtClean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برنامه همکاری های علمی مشترک ایران و اتریش</a:t>
            </a:r>
            <a:endParaRPr lang="fa-IR" sz="2000" b="1" kern="1200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" y="1045406"/>
            <a:ext cx="829993" cy="8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95CC-0009-4D28-8693-285CC57FDCA5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54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F2ED-FDB4-4C0E-B807-A3A28F18680B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46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1BD0-BF1A-4A41-9930-091A12687A20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855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CAB7-4C5B-4CE7-B117-C89D547B09ED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152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31F7-5B1D-40D7-9EFD-86C907B9511F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994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A5F5-7334-4EB4-8F45-B9584191F9BB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351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3953-E8DF-48F5-B5CB-F497C277183C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89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FD55-F550-4598-A797-E1D9E15218B8}" type="datetime8">
              <a:rPr lang="fa-IR" smtClean="0"/>
              <a:t>21 نوامبر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DAC4-96DB-451E-9638-FBF131F444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06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ajp.khu.ac.ir/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ajp.khu.ac.ir/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ajp.khu.ac.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ajp.khu.ac.ir/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ajp.khu.ac.ir/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7868" y="1819350"/>
            <a:ext cx="10327783" cy="1304322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</a:pPr>
            <a:r>
              <a:rPr kumimoji="0" lang="fa-IR" altLang="en-US" sz="36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Century Gothic" panose="020B0502020202020204"/>
                <a:ea typeface="+mn-ea"/>
                <a:cs typeface="B Nazanin" panose="00000400000000000000" pitchFamily="2" charset="-78"/>
              </a:rPr>
              <a:t/>
            </a:r>
            <a:br>
              <a:rPr kumimoji="0" lang="fa-IR" altLang="en-US" sz="36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Century Gothic" panose="020B0502020202020204"/>
                <a:ea typeface="+mn-ea"/>
                <a:cs typeface="B Nazanin" panose="00000400000000000000" pitchFamily="2" charset="-78"/>
              </a:rPr>
            </a:br>
            <a:r>
              <a:rPr kumimoji="0" lang="fa-IR" altLang="en-US" sz="36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Century Gothic" panose="020B0502020202020204"/>
                <a:ea typeface="+mn-ea"/>
                <a:cs typeface="B Nazanin" panose="00000400000000000000" pitchFamily="2" charset="-78"/>
              </a:rPr>
              <a:t>برنامه همکاری های علمی مشترک ایران و اتریش</a:t>
            </a:r>
            <a:br>
              <a:rPr kumimoji="0" lang="fa-IR" altLang="en-US" sz="36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Century Gothic" panose="020B0502020202020204"/>
                <a:ea typeface="+mn-ea"/>
                <a:cs typeface="B Nazanin" panose="00000400000000000000" pitchFamily="2" charset="-78"/>
              </a:rPr>
            </a:br>
            <a:r>
              <a:rPr lang="en-US" sz="3200" b="1" dirty="0">
                <a:ln/>
                <a:latin typeface="Century Gothic" panose="020B0502020202020204"/>
                <a:ea typeface="+mn-ea"/>
                <a:cs typeface="+mn-cs"/>
              </a:rPr>
              <a:t>Iran- Austria Joint Program(IAJP)</a:t>
            </a:r>
            <a:br>
              <a:rPr lang="en-US" sz="3200" b="1" dirty="0">
                <a:ln/>
                <a:latin typeface="Century Gothic" panose="020B0502020202020204"/>
                <a:ea typeface="+mn-ea"/>
                <a:cs typeface="+mn-cs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7868" y="3173947"/>
            <a:ext cx="10515600" cy="579549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fa-IR" altLang="en-US" sz="24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Century Gothic" panose="020B0502020202020204"/>
                <a:ea typeface="+mn-ea"/>
                <a:cs typeface="B Nazanin" panose="00000400000000000000" pitchFamily="2" charset="-78"/>
              </a:rPr>
              <a:t>دانشگاه خوارزمی رئیس کارگروه ملی هماهنگی همکاری های علمی بین المللی با کشور اتریش</a:t>
            </a:r>
            <a:r>
              <a:rPr kumimoji="0" lang="en-US" altLang="en-US" sz="24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Century Gothic" panose="020B0502020202020204"/>
                <a:ea typeface="+mn-ea"/>
                <a:cs typeface="B Nazanin" panose="00000400000000000000" pitchFamily="2" charset="-78"/>
              </a:rPr>
              <a:t>  </a:t>
            </a:r>
            <a:endParaRPr kumimoji="0" lang="it-IT" altLang="en-US" sz="2400" b="1" i="0" u="none" strike="noStrike" kern="0" cap="none" spc="0" normalizeH="0" baseline="0" noProof="0" dirty="0" smtClean="0">
              <a:ln/>
              <a:effectLst/>
              <a:uLnTx/>
              <a:uFillTx/>
              <a:latin typeface="Century Gothic" panose="020B050202020202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Iran-Austria Joint Program(IAJP)</a:t>
            </a:r>
            <a:endParaRPr lang="fa-IR" sz="1800" b="1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2188" y="614906"/>
            <a:ext cx="107914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>
                <a:cs typeface="B Esfehan" panose="00000700000000000000" pitchFamily="2" charset="-78"/>
              </a:rPr>
              <a:t>به نام خدا</a:t>
            </a:r>
            <a:endParaRPr lang="fa-IR" sz="2000" dirty="0">
              <a:cs typeface="B Esfeh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1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44524" y="441823"/>
            <a:ext cx="108474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اقدامات  و</a:t>
            </a:r>
            <a:r>
              <a:rPr lang="en-US" sz="2800" b="1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روند اجرای </a:t>
            </a:r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پروژه ها</a:t>
            </a:r>
          </a:p>
          <a:p>
            <a:pPr algn="ctr"/>
            <a:r>
              <a:rPr lang="fa-IR" b="1" dirty="0" smtClean="0">
                <a:latin typeface="+mj-lt"/>
                <a:ea typeface="+mj-ea"/>
                <a:cs typeface="B Titr" panose="00000700000000000000" pitchFamily="2" charset="-78"/>
              </a:rPr>
              <a:t>ایجاد سامانه اطلاع رسانی، ثبت و درخواست پروژه ها</a:t>
            </a:r>
            <a:endParaRPr lang="fa-IR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390" y="1837245"/>
            <a:ext cx="95337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شرایط و</a:t>
            </a:r>
            <a:r>
              <a:rPr lang="en-US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نحوه درخواست انجام پروژه ها:</a:t>
            </a:r>
          </a:p>
          <a:p>
            <a:pPr algn="r"/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-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داشتن همکار اتریشی برای انجام پروژه مشترک</a:t>
            </a:r>
          </a:p>
          <a:p>
            <a:pPr marL="342900" indent="-342900" algn="r" rtl="1">
              <a:buFontTx/>
              <a:buChar char="-"/>
            </a:pP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پژوهشگران اتریشی از طریق موسسه  </a:t>
            </a:r>
            <a:r>
              <a:rPr lang="en-US" sz="2000" dirty="0" err="1" smtClean="0">
                <a:solidFill>
                  <a:prstClr val="black"/>
                </a:solidFill>
                <a:cs typeface="B Nazanin" panose="00000400000000000000" pitchFamily="2" charset="-78"/>
              </a:rPr>
              <a:t>OeAD</a:t>
            </a:r>
            <a:r>
              <a:rPr lang="en-US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 در خواست های  خود را ارائه می دهند.</a:t>
            </a:r>
          </a:p>
          <a:p>
            <a:pPr marL="285750" indent="-285750" algn="r" rtl="1">
              <a:buFontTx/>
              <a:buChar char="-"/>
            </a:pPr>
            <a:r>
              <a:rPr lang="fa-IR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پژوهشگران ایرانی از طریق سامانه معرفی شده در دانشگاه خوارزمی درخواست خود را ارائه می دهند.</a:t>
            </a:r>
          </a:p>
          <a:p>
            <a:pPr marL="285750" indent="-285750" algn="r" rtl="1">
              <a:buFontTx/>
              <a:buChar char="-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مدارک مورد نیاز: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فرم </a:t>
            </a:r>
            <a:r>
              <a:rPr lang="fa-IR" dirty="0">
                <a:cs typeface="B Nazanin" panose="00000400000000000000" pitchFamily="2" charset="-78"/>
              </a:rPr>
              <a:t>درخواست </a:t>
            </a:r>
            <a:r>
              <a:rPr lang="fa-IR" dirty="0" smtClean="0">
                <a:cs typeface="B Nazanin" panose="00000400000000000000" pitchFamily="2" charset="-78"/>
              </a:rPr>
              <a:t>(در سامانه موجود است </a:t>
            </a:r>
            <a:r>
              <a:rPr lang="en-US" b="1" dirty="0">
                <a:solidFill>
                  <a:prstClr val="black"/>
                </a:solidFill>
                <a:cs typeface="B Nazanin" panose="00000400000000000000" pitchFamily="2" charset="-78"/>
                <a:hlinkClick r:id="rId2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cs typeface="B Nazanin" panose="00000400000000000000" pitchFamily="2" charset="-78"/>
                <a:hlinkClick r:id="rId2"/>
              </a:rPr>
              <a:t>iajp.khu.ac.ir/en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fa-IR" dirty="0">
              <a:cs typeface="B Nazani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fa-IR" dirty="0">
                <a:cs typeface="B Nazanin" panose="00000400000000000000" pitchFamily="2" charset="-78"/>
              </a:rPr>
              <a:t>برگه بودجه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fa-IR" dirty="0">
                <a:cs typeface="B Nazanin" panose="00000400000000000000" pitchFamily="2" charset="-78"/>
              </a:rPr>
              <a:t>در سامانه موجود است </a:t>
            </a:r>
            <a:r>
              <a:rPr lang="en-US" b="1" dirty="0">
                <a:solidFill>
                  <a:prstClr val="black"/>
                </a:solidFill>
                <a:cs typeface="B Nazanin" panose="00000400000000000000" pitchFamily="2" charset="-78"/>
                <a:hlinkClick r:id="rId2"/>
              </a:rPr>
              <a:t>http://iajp.khu.ac.ir/en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)</a:t>
            </a:r>
          </a:p>
          <a:p>
            <a:pPr marL="285750" indent="-285750" algn="r" rtl="1">
              <a:buFontTx/>
              <a:buChar char="-"/>
            </a:pPr>
            <a:r>
              <a:rPr lang="en-US" dirty="0" smtClean="0">
                <a:cs typeface="B Nazanin" panose="00000400000000000000" pitchFamily="2" charset="-78"/>
              </a:rPr>
              <a:t>CV </a:t>
            </a:r>
            <a:r>
              <a:rPr lang="fa-IR" dirty="0">
                <a:cs typeface="B Nazanin" panose="00000400000000000000" pitchFamily="2" charset="-78"/>
              </a:rPr>
              <a:t>های هماهنگ کننده پروژه و اعضای پروژه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توافق نامه کنسرسیوم - تأیید قصد انجام پروژه پیشنهادی که توسط مسئولین دو دانشگاه در ایران و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اتریش  امضا شده است .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نامه درخواست و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تمایل دو طرف برای انجام پروژه ها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989" t="11911" r="28044" b="23811"/>
          <a:stretch/>
        </p:blipFill>
        <p:spPr>
          <a:xfrm>
            <a:off x="970663" y="-1"/>
            <a:ext cx="11195746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39" y="1261652"/>
            <a:ext cx="3439244" cy="4860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83" y="1261652"/>
            <a:ext cx="3431058" cy="484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41" y="1261652"/>
            <a:ext cx="3431058" cy="4849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4524" y="272767"/>
            <a:ext cx="10847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فرم های ثبت نام</a:t>
            </a:r>
          </a:p>
          <a:p>
            <a:pPr algn="ctr"/>
            <a:r>
              <a:rPr lang="fa-IR" sz="1600" b="1" dirty="0" smtClean="0">
                <a:latin typeface="+mj-lt"/>
                <a:ea typeface="+mj-ea"/>
                <a:cs typeface="B Titr" panose="00000700000000000000" pitchFamily="2" charset="-78"/>
              </a:rPr>
              <a:t>کلیه فرم ها در سامانه </a:t>
            </a:r>
            <a:r>
              <a:rPr lang="en-US" sz="1600" b="1" dirty="0" smtClean="0">
                <a:latin typeface="+mj-lt"/>
                <a:ea typeface="+mj-ea"/>
                <a:cs typeface="B Titr" panose="00000700000000000000" pitchFamily="2" charset="-78"/>
                <a:hlinkClick r:id="rId5"/>
              </a:rPr>
              <a:t>http://iajp.khu.ac.ir</a:t>
            </a:r>
            <a:r>
              <a:rPr lang="fa-IR" sz="1600" b="1" dirty="0" smtClean="0">
                <a:latin typeface="+mj-lt"/>
                <a:ea typeface="+mj-ea"/>
                <a:cs typeface="B Titr" panose="00000700000000000000" pitchFamily="2" charset="-78"/>
              </a:rPr>
              <a:t> موجود می باشد.</a:t>
            </a:r>
            <a:endParaRPr lang="fa-IR" sz="16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3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344524" y="607619"/>
            <a:ext cx="10847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فرم های ثبت نام</a:t>
            </a:r>
          </a:p>
          <a:p>
            <a:pPr algn="ctr"/>
            <a:r>
              <a:rPr lang="fa-IR" sz="1600" b="1" dirty="0" smtClean="0">
                <a:latin typeface="+mj-lt"/>
                <a:ea typeface="+mj-ea"/>
                <a:cs typeface="B Titr" panose="00000700000000000000" pitchFamily="2" charset="-78"/>
              </a:rPr>
              <a:t>کلیه فرم ها در سامانه </a:t>
            </a:r>
            <a:r>
              <a:rPr lang="en-US" sz="1600" b="1" dirty="0" smtClean="0">
                <a:latin typeface="+mj-lt"/>
                <a:ea typeface="+mj-ea"/>
                <a:cs typeface="B Titr" panose="00000700000000000000" pitchFamily="2" charset="-78"/>
                <a:hlinkClick r:id="rId2"/>
              </a:rPr>
              <a:t>http://iajp.khu.ac.ir</a:t>
            </a:r>
            <a:r>
              <a:rPr lang="fa-IR" sz="1600" b="1" dirty="0" smtClean="0">
                <a:latin typeface="+mj-lt"/>
                <a:ea typeface="+mj-ea"/>
                <a:cs typeface="B Titr" panose="00000700000000000000" pitchFamily="2" charset="-78"/>
              </a:rPr>
              <a:t> موجود می باشد.</a:t>
            </a:r>
            <a:endParaRPr lang="fa-IR" sz="16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91" y="1726483"/>
            <a:ext cx="3090992" cy="4368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38" y="1726484"/>
            <a:ext cx="3090992" cy="4368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85" y="1726483"/>
            <a:ext cx="3186650" cy="4368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244" y="1726483"/>
            <a:ext cx="2867756" cy="4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grpSp>
        <p:nvGrpSpPr>
          <p:cNvPr id="3" name="Gruppieren 17"/>
          <p:cNvGrpSpPr/>
          <p:nvPr/>
        </p:nvGrpSpPr>
        <p:grpSpPr>
          <a:xfrm>
            <a:off x="1185357" y="1930212"/>
            <a:ext cx="10598811" cy="4045585"/>
            <a:chOff x="0" y="0"/>
            <a:chExt cx="5727900" cy="2708275"/>
          </a:xfrm>
        </p:grpSpPr>
        <p:sp>
          <p:nvSpPr>
            <p:cNvPr id="4" name="Textfeld 3"/>
            <p:cNvSpPr txBox="1">
              <a:spLocks/>
            </p:cNvSpPr>
            <p:nvPr/>
          </p:nvSpPr>
          <p:spPr>
            <a:xfrm>
              <a:off x="1190391" y="0"/>
              <a:ext cx="2019829" cy="52207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Announcement of the call for proposals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Textfeld 6"/>
            <p:cNvSpPr txBox="1">
              <a:spLocks/>
            </p:cNvSpPr>
            <p:nvPr/>
          </p:nvSpPr>
          <p:spPr>
            <a:xfrm>
              <a:off x="1164548" y="1259219"/>
              <a:ext cx="2043321" cy="31049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Evaluation Phase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feld 8"/>
            <p:cNvSpPr txBox="1">
              <a:spLocks/>
            </p:cNvSpPr>
            <p:nvPr/>
          </p:nvSpPr>
          <p:spPr>
            <a:xfrm>
              <a:off x="1181801" y="689981"/>
              <a:ext cx="2028082" cy="336174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Closing date for applications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feld 15"/>
            <p:cNvSpPr txBox="1">
              <a:spLocks/>
            </p:cNvSpPr>
            <p:nvPr/>
          </p:nvSpPr>
          <p:spPr>
            <a:xfrm>
              <a:off x="1164548" y="2389065"/>
              <a:ext cx="2023745" cy="31869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Start of projects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feld 53"/>
            <p:cNvSpPr txBox="1">
              <a:spLocks/>
            </p:cNvSpPr>
            <p:nvPr/>
          </p:nvSpPr>
          <p:spPr>
            <a:xfrm>
              <a:off x="3372808" y="8625"/>
              <a:ext cx="2355092" cy="33942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June 15th, 2017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feld 54"/>
            <p:cNvSpPr txBox="1">
              <a:spLocks/>
            </p:cNvSpPr>
            <p:nvPr/>
          </p:nvSpPr>
          <p:spPr>
            <a:xfrm>
              <a:off x="3381504" y="681358"/>
              <a:ext cx="2345055" cy="34499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September 30th, 2017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feld 55"/>
            <p:cNvSpPr txBox="1">
              <a:spLocks/>
            </p:cNvSpPr>
            <p:nvPr/>
          </p:nvSpPr>
          <p:spPr>
            <a:xfrm>
              <a:off x="3389979" y="1258503"/>
              <a:ext cx="2326640" cy="5131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From October 1st</a:t>
              </a:r>
              <a:r>
                <a:rPr lang="en-GB" baseline="30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to November 30th 2017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feld 56"/>
            <p:cNvSpPr txBox="1">
              <a:spLocks/>
            </p:cNvSpPr>
            <p:nvPr/>
          </p:nvSpPr>
          <p:spPr>
            <a:xfrm>
              <a:off x="3390131" y="2389065"/>
              <a:ext cx="2335530" cy="31869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January/February 2018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Geschweifte Klammer links 63"/>
            <p:cNvSpPr>
              <a:spLocks/>
            </p:cNvSpPr>
            <p:nvPr/>
          </p:nvSpPr>
          <p:spPr>
            <a:xfrm>
              <a:off x="767751" y="8627"/>
              <a:ext cx="317500" cy="2636160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a-IR" sz="4000"/>
            </a:p>
          </p:txBody>
        </p:sp>
        <p:sp>
          <p:nvSpPr>
            <p:cNvPr id="13" name="Textfeld 65"/>
            <p:cNvSpPr txBox="1">
              <a:spLocks/>
            </p:cNvSpPr>
            <p:nvPr/>
          </p:nvSpPr>
          <p:spPr>
            <a:xfrm>
              <a:off x="0" y="0"/>
              <a:ext cx="487680" cy="2708275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txBody>
            <a:bodyPr vert="vert270"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40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Road Map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Gerade Verbindung mit Pfeil 32"/>
            <p:cNvCxnSpPr>
              <a:cxnSpLocks/>
            </p:cNvCxnSpPr>
            <p:nvPr/>
          </p:nvCxnSpPr>
          <p:spPr>
            <a:xfrm>
              <a:off x="2070340" y="1026544"/>
              <a:ext cx="0" cy="20574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Textfeld 6"/>
            <p:cNvSpPr txBox="1">
              <a:spLocks/>
            </p:cNvSpPr>
            <p:nvPr/>
          </p:nvSpPr>
          <p:spPr>
            <a:xfrm>
              <a:off x="1164548" y="1811204"/>
              <a:ext cx="2042795" cy="32733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Meeting of Selection committee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feld 55"/>
            <p:cNvSpPr txBox="1">
              <a:spLocks/>
            </p:cNvSpPr>
            <p:nvPr/>
          </p:nvSpPr>
          <p:spPr>
            <a:xfrm>
              <a:off x="3398758" y="1823213"/>
              <a:ext cx="2326640" cy="32774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noAutofit/>
            </a:bodyPr>
            <a:lstStyle/>
            <a:p>
              <a:pPr algn="ctr" rtl="0">
                <a:spcAft>
                  <a:spcPts val="0"/>
                </a:spcAft>
              </a:pPr>
              <a:r>
                <a:rPr lang="en-GB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December 2017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Gerade Verbindung mit Pfeil 32"/>
            <p:cNvCxnSpPr>
              <a:cxnSpLocks/>
            </p:cNvCxnSpPr>
            <p:nvPr/>
          </p:nvCxnSpPr>
          <p:spPr>
            <a:xfrm flipH="1">
              <a:off x="2078966" y="2139351"/>
              <a:ext cx="371" cy="20193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Gerade Verbindung mit Pfeil 32"/>
            <p:cNvCxnSpPr>
              <a:cxnSpLocks/>
            </p:cNvCxnSpPr>
            <p:nvPr/>
          </p:nvCxnSpPr>
          <p:spPr>
            <a:xfrm>
              <a:off x="2061714" y="457200"/>
              <a:ext cx="0" cy="20574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Gerade Verbindung mit Pfeil 32"/>
            <p:cNvCxnSpPr>
              <a:cxnSpLocks/>
            </p:cNvCxnSpPr>
            <p:nvPr/>
          </p:nvCxnSpPr>
          <p:spPr>
            <a:xfrm flipH="1">
              <a:off x="2078966" y="1570008"/>
              <a:ext cx="371" cy="20193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0" name="Rectangle 19"/>
          <p:cNvSpPr/>
          <p:nvPr/>
        </p:nvSpPr>
        <p:spPr>
          <a:xfrm>
            <a:off x="1344524" y="607619"/>
            <a:ext cx="10847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فرآیند پذیرش پروژه ها</a:t>
            </a:r>
          </a:p>
        </p:txBody>
      </p:sp>
    </p:spTree>
    <p:extLst>
      <p:ext uri="{BB962C8B-B14F-4D97-AF65-F5344CB8AC3E}">
        <p14:creationId xmlns:p14="http://schemas.microsoft.com/office/powerpoint/2010/main" val="30536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b="23568"/>
          <a:stretch/>
        </p:blipFill>
        <p:spPr>
          <a:xfrm>
            <a:off x="970663" y="0"/>
            <a:ext cx="11225069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9" y="0"/>
            <a:ext cx="5198772" cy="6238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63" y="1726693"/>
            <a:ext cx="591627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برگزاری </a:t>
            </a:r>
            <a:r>
              <a:rPr lang="ar-SA" sz="2800" b="1" dirty="0" smtClean="0">
                <a:cs typeface="B Nazanin" panose="00000400000000000000" pitchFamily="2" charset="-78"/>
              </a:rPr>
              <a:t>کنفرانس </a:t>
            </a:r>
            <a:r>
              <a:rPr lang="ar-SA" sz="2800" b="1" dirty="0">
                <a:cs typeface="B Nazanin" panose="00000400000000000000" pitchFamily="2" charset="-78"/>
              </a:rPr>
              <a:t>مشترک ایران- اتریش در زمینه آموزش عالی  </a:t>
            </a:r>
            <a:r>
              <a:rPr lang="fa-IR" sz="2800" b="1" dirty="0" smtClean="0">
                <a:cs typeface="B Nazanin" panose="00000400000000000000" pitchFamily="2" charset="-78"/>
              </a:rPr>
              <a:t>در </a:t>
            </a:r>
            <a:r>
              <a:rPr lang="ar-SA" sz="2800" b="1" dirty="0" smtClean="0">
                <a:cs typeface="B Nazanin" panose="00000400000000000000" pitchFamily="2" charset="-78"/>
              </a:rPr>
              <a:t>تهران </a:t>
            </a:r>
            <a:r>
              <a:rPr lang="ar-SA" sz="2800" b="1" dirty="0">
                <a:cs typeface="B Nazanin" panose="00000400000000000000" pitchFamily="2" charset="-78"/>
              </a:rPr>
              <a:t>دانشگاه خوارزمی با حضور مقامات عالیرتبه وزارت علوم ،تحقیقات وفناوری واعضای هیات اتریشی ورؤسا ومدیران بین الملل دانشگاههای برتر </a:t>
            </a:r>
            <a:r>
              <a:rPr lang="fa-IR" sz="2800" b="1" dirty="0" smtClean="0">
                <a:cs typeface="B Nazanin" panose="00000400000000000000" pitchFamily="2" charset="-78"/>
              </a:rPr>
              <a:t>کشور </a:t>
            </a:r>
            <a:r>
              <a:rPr lang="ar-SA" sz="2400" b="1" dirty="0" smtClean="0"/>
              <a:t> </a:t>
            </a:r>
            <a:endParaRPr lang="en-US" sz="2400" b="1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970663" y="612997"/>
            <a:ext cx="6022566" cy="1113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rtl="1"/>
            <a:r>
              <a:rPr lang="ar-SA" sz="2800" b="1" dirty="0" smtClean="0">
                <a:cs typeface="B Titr" panose="00000700000000000000" pitchFamily="2" charset="-78"/>
              </a:rPr>
              <a:t>کنفرانس </a:t>
            </a:r>
            <a:r>
              <a:rPr lang="ar-SA" sz="2800" b="1" dirty="0">
                <a:cs typeface="B Titr" panose="00000700000000000000" pitchFamily="2" charset="-78"/>
              </a:rPr>
              <a:t>مشترک ایران- اتریش در زمینه آموزش </a:t>
            </a:r>
            <a:r>
              <a:rPr lang="ar-SA" sz="2800" b="1" dirty="0" smtClean="0">
                <a:cs typeface="B Titr" panose="00000700000000000000" pitchFamily="2" charset="-78"/>
              </a:rPr>
              <a:t>عالی</a:t>
            </a:r>
            <a:r>
              <a:rPr lang="fa-IR" sz="2800" b="1" dirty="0" smtClean="0">
                <a:cs typeface="B Titr" panose="00000700000000000000" pitchFamily="2" charset="-78"/>
              </a:rPr>
              <a:t>، </a:t>
            </a:r>
            <a:r>
              <a:rPr lang="ar-SA" sz="2800" b="1" dirty="0" smtClean="0">
                <a:cs typeface="B Titr" panose="00000700000000000000" pitchFamily="2" charset="-78"/>
              </a:rPr>
              <a:t>دانشگاه خوارزمی</a:t>
            </a:r>
            <a:r>
              <a:rPr lang="fa-IR" sz="2800" b="1" dirty="0">
                <a:cs typeface="B Titr" panose="00000700000000000000" pitchFamily="2" charset="-78"/>
              </a:rPr>
              <a:t> </a:t>
            </a:r>
            <a:r>
              <a:rPr lang="fa-IR" sz="2800" b="1" dirty="0" smtClean="0">
                <a:cs typeface="B Titr" panose="00000700000000000000" pitchFamily="2" charset="-78"/>
              </a:rPr>
              <a:t>ـ دی ماه 95</a:t>
            </a:r>
            <a:endParaRPr lang="fa-IR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7768" y="2165311"/>
            <a:ext cx="10515600" cy="960478"/>
          </a:xfrm>
        </p:spPr>
        <p:txBody>
          <a:bodyPr/>
          <a:lstStyle/>
          <a:p>
            <a:pPr algn="ctr"/>
            <a:r>
              <a:rPr lang="en-US" b="1" dirty="0" smtClean="0"/>
              <a:t>IMPULSE Iran – Austria </a:t>
            </a:r>
            <a:endParaRPr lang="fa-IR" dirty="0"/>
          </a:p>
        </p:txBody>
      </p:sp>
      <p:pic>
        <p:nvPicPr>
          <p:cNvPr id="2054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64" y="2151063"/>
            <a:ext cx="290353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fi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41" y="2151063"/>
            <a:ext cx="16859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1077041" y="3586163"/>
            <a:ext cx="10166327" cy="151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GB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IMPULSE Iran – Austria </a:t>
            </a:r>
            <a:endParaRPr lang="en-US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GB" sz="22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The New Partnership </a:t>
            </a:r>
            <a:r>
              <a:rPr lang="en-US" sz="2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Programm</a:t>
            </a:r>
            <a:r>
              <a:rPr lang="en-U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for Higher Education between the </a:t>
            </a:r>
            <a:r>
              <a:rPr lang="en-US" sz="2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OeAD</a:t>
            </a:r>
            <a:r>
              <a:rPr lang="en-U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and MRST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/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1210615" y="315186"/>
            <a:ext cx="10539188" cy="1113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rtl="1"/>
            <a:r>
              <a:rPr lang="fa-IR" sz="2800" b="1" dirty="0">
                <a:cs typeface="B Titr" panose="00000700000000000000" pitchFamily="2" charset="-78"/>
              </a:rPr>
              <a:t>امضا یادداشت تفاهم همکاری علمی </a:t>
            </a:r>
            <a:r>
              <a:rPr lang="fa-IR" sz="2800" b="1" dirty="0" smtClean="0">
                <a:cs typeface="B Titr" panose="00000700000000000000" pitchFamily="2" charset="-78"/>
              </a:rPr>
              <a:t>آموزش (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IMPULSE</a:t>
            </a:r>
            <a:r>
              <a:rPr lang="fa-IR" sz="2800" b="1" dirty="0" smtClean="0">
                <a:cs typeface="B Titr" panose="00000700000000000000" pitchFamily="2" charset="-78"/>
              </a:rPr>
              <a:t>) برای </a:t>
            </a:r>
            <a:r>
              <a:rPr lang="fa-IR" sz="2800" b="1" dirty="0">
                <a:cs typeface="B Titr" panose="00000700000000000000" pitchFamily="2" charset="-78"/>
              </a:rPr>
              <a:t>انجام پروژه های مشترک به مدت </a:t>
            </a:r>
            <a:r>
              <a:rPr lang="fa-IR" sz="2800" b="1" dirty="0" smtClean="0">
                <a:cs typeface="B Titr" panose="00000700000000000000" pitchFamily="2" charset="-78"/>
              </a:rPr>
              <a:t>دو سال  </a:t>
            </a:r>
            <a:r>
              <a:rPr lang="fa-IR" sz="2800" b="1" dirty="0">
                <a:cs typeface="B Titr" panose="00000700000000000000" pitchFamily="2" charset="-78"/>
              </a:rPr>
              <a:t>فی مابین  وزارت علوم  </a:t>
            </a:r>
            <a:r>
              <a:rPr lang="fa-IR" sz="2800" b="1" dirty="0" smtClean="0">
                <a:cs typeface="B Titr" panose="00000700000000000000" pitchFamily="2" charset="-78"/>
              </a:rPr>
              <a:t>و تحقیقات دو کشور                                             و </a:t>
            </a:r>
            <a:r>
              <a:rPr lang="fa-IR" sz="2800" b="1" dirty="0">
                <a:cs typeface="B Titr" panose="00000700000000000000" pitchFamily="2" charset="-78"/>
              </a:rPr>
              <a:t>انتخاب دانشگاه خوارزمی  به عنوان هماهنگ کننده ملی</a:t>
            </a:r>
          </a:p>
        </p:txBody>
      </p:sp>
    </p:spTree>
    <p:extLst>
      <p:ext uri="{BB962C8B-B14F-4D97-AF65-F5344CB8AC3E}">
        <p14:creationId xmlns:p14="http://schemas.microsoft.com/office/powerpoint/2010/main" val="16612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" t="11576" r="5194" b="6029"/>
          <a:stretch/>
        </p:blipFill>
        <p:spPr>
          <a:xfrm>
            <a:off x="970663" y="0"/>
            <a:ext cx="11221337" cy="6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96" y="2899873"/>
            <a:ext cx="10890859" cy="3197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802" y="1145546"/>
            <a:ext cx="11369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ارائه پتانسیل های علمی و تحقیقاتی دو کشور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معرفی تخصیص بودجه های  پژوهشی در هر دو کشور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ارائه توضیحات تکمیلی در خصوص تفاهم نامه پیشنهادی بین دو کشور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b="1" dirty="0" smtClean="0">
                <a:cs typeface="B Nazanin" panose="00000400000000000000" pitchFamily="2" charset="-78"/>
              </a:rPr>
              <a:t>امضا تفاهم نامه فی مابین دانشگاه خوارزمی با دانشگاههای مونتان و تربیت دبیر اتریش جنوبی 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1957589" y="31850"/>
            <a:ext cx="9247031" cy="1113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rtl="1"/>
            <a:r>
              <a:rPr lang="fa-IR" sz="2800" b="1" dirty="0" smtClean="0">
                <a:cs typeface="B Titr" panose="00000700000000000000" pitchFamily="2" charset="-78"/>
              </a:rPr>
              <a:t>دستاورد </a:t>
            </a:r>
            <a:r>
              <a:rPr lang="ar-SA" sz="2800" b="1" dirty="0" smtClean="0">
                <a:cs typeface="B Titr" panose="00000700000000000000" pitchFamily="2" charset="-78"/>
              </a:rPr>
              <a:t>کنفرانس </a:t>
            </a:r>
            <a:r>
              <a:rPr lang="ar-SA" sz="2800" b="1" dirty="0">
                <a:cs typeface="B Titr" panose="00000700000000000000" pitchFamily="2" charset="-78"/>
              </a:rPr>
              <a:t>مشترک ایران- اتریش در زمینه آموزش </a:t>
            </a:r>
            <a:r>
              <a:rPr lang="ar-SA" sz="2800" b="1" dirty="0" smtClean="0">
                <a:cs typeface="B Titr" panose="00000700000000000000" pitchFamily="2" charset="-78"/>
              </a:rPr>
              <a:t>عالی</a:t>
            </a:r>
            <a:r>
              <a:rPr lang="fa-IR" sz="2800" b="1" dirty="0" smtClean="0">
                <a:cs typeface="B Titr" panose="00000700000000000000" pitchFamily="2" charset="-78"/>
              </a:rPr>
              <a:t>، </a:t>
            </a:r>
            <a:r>
              <a:rPr lang="ar-SA" sz="2800" b="1" dirty="0" smtClean="0">
                <a:cs typeface="B Titr" panose="00000700000000000000" pitchFamily="2" charset="-78"/>
              </a:rPr>
              <a:t>دانشگاه خوارزمی</a:t>
            </a:r>
            <a:r>
              <a:rPr lang="fa-IR" sz="2800" b="1" dirty="0">
                <a:cs typeface="B Titr" panose="00000700000000000000" pitchFamily="2" charset="-78"/>
              </a:rPr>
              <a:t> </a:t>
            </a:r>
            <a:r>
              <a:rPr lang="fa-IR" sz="2800" b="1" dirty="0" smtClean="0">
                <a:cs typeface="B Titr" panose="00000700000000000000" pitchFamily="2" charset="-78"/>
              </a:rPr>
              <a:t>ـ دی ماه 95</a:t>
            </a:r>
            <a:endParaRPr lang="fa-IR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03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4149394" y="204920"/>
            <a:ext cx="4297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اقدامات  و</a:t>
            </a:r>
            <a:r>
              <a:rPr lang="en-US" sz="2800" b="1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روند اجرای </a:t>
            </a:r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پروژه ها</a:t>
            </a:r>
            <a:endParaRPr lang="fa-IR" sz="2800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7148" y="965156"/>
            <a:ext cx="100068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تشکیل دبیرخانه اتریش </a:t>
            </a:r>
            <a:r>
              <a:rPr lang="fa-IR" sz="2000" b="1" dirty="0" smtClean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و تعیین </a:t>
            </a: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کارگروه تصویب پروژه ها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تهیه </a:t>
            </a:r>
            <a:r>
              <a:rPr lang="fa-IR" sz="2000" b="1" dirty="0" smtClean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و چاپ </a:t>
            </a: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کتابچه معرفی </a:t>
            </a:r>
            <a:r>
              <a:rPr lang="fa-IR" sz="2000" b="1" dirty="0" smtClean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پتانسیل های </a:t>
            </a: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علمی </a:t>
            </a:r>
            <a:r>
              <a:rPr lang="fa-IR" sz="2000" b="1" dirty="0" smtClean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و تحقیقاتی </a:t>
            </a: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در کشور اتریش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ایجاد سامانه اطلاع رسانی ثبت و درخواست پروژه ها در آدرس </a:t>
            </a:r>
            <a:r>
              <a:rPr lang="en-US" sz="2000" b="1" dirty="0">
                <a:solidFill>
                  <a:srgbClr val="C5C5C5"/>
                </a:solidFill>
                <a:latin typeface="Century Gothic" panose="020B0502020202020204"/>
                <a:cs typeface="B Nazanin" panose="00000400000000000000" pitchFamily="2" charset="-78"/>
                <a:hlinkClick r:id="rId2"/>
              </a:rPr>
              <a:t>http://iajp.khu.ac.ir/en</a:t>
            </a:r>
            <a:r>
              <a:rPr lang="fa-IR" sz="2000" b="1" dirty="0">
                <a:solidFill>
                  <a:srgbClr val="C5C5C5"/>
                </a:solidFill>
                <a:latin typeface="Century Gothic" panose="020B0502020202020204"/>
                <a:cs typeface="B Nazanin" panose="00000400000000000000" pitchFamily="2" charset="-78"/>
              </a:rPr>
              <a:t>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prstClr val="black"/>
                </a:solidFill>
                <a:latin typeface="Century Gothic" panose="020B0502020202020204"/>
                <a:cs typeface="B Nazanin" panose="00000400000000000000" pitchFamily="2" charset="-78"/>
              </a:rPr>
              <a:t>برگزاری کلاسهای آموزش زبان آلمانی با همکاری بخش فرهنگی سفارت اتریش در دانشگاه خوارزمی</a:t>
            </a:r>
          </a:p>
        </p:txBody>
      </p:sp>
    </p:spTree>
    <p:extLst>
      <p:ext uri="{BB962C8B-B14F-4D97-AF65-F5344CB8AC3E}">
        <p14:creationId xmlns:p14="http://schemas.microsoft.com/office/powerpoint/2010/main" val="10492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9" y="1770031"/>
            <a:ext cx="5992366" cy="3806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524" y="441823"/>
            <a:ext cx="108474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اقدامات  و</a:t>
            </a:r>
            <a:r>
              <a:rPr lang="en-US" sz="2800" b="1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روند اجرای </a:t>
            </a:r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پروژه ها</a:t>
            </a:r>
          </a:p>
          <a:p>
            <a:pPr algn="ctr"/>
            <a:r>
              <a:rPr lang="fa-IR" b="1" dirty="0" smtClean="0">
                <a:latin typeface="+mj-lt"/>
                <a:ea typeface="+mj-ea"/>
                <a:cs typeface="B Titr" panose="00000700000000000000" pitchFamily="2" charset="-78"/>
              </a:rPr>
              <a:t>تهیه و چاپ کتابچه معرفی ظرفیت های علمی و تحقیقاتی در کشور اتریش</a:t>
            </a:r>
            <a:endParaRPr lang="fa-IR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5" y="1770031"/>
            <a:ext cx="5116595" cy="38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44524" y="441823"/>
            <a:ext cx="108474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اقدامات  و</a:t>
            </a:r>
            <a:r>
              <a:rPr lang="en-US" sz="2800" b="1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روند اجرای </a:t>
            </a:r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پروژه ها</a:t>
            </a:r>
          </a:p>
          <a:p>
            <a:pPr algn="ctr"/>
            <a:r>
              <a:rPr lang="fa-IR" b="1" dirty="0" smtClean="0">
                <a:latin typeface="+mj-lt"/>
                <a:ea typeface="+mj-ea"/>
                <a:cs typeface="B Titr" panose="00000700000000000000" pitchFamily="2" charset="-78"/>
              </a:rPr>
              <a:t>ایجاد سامانه اطلاع رسانی، ثبت و درخواست پروژه ها</a:t>
            </a:r>
            <a:endParaRPr lang="fa-IR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4524" y="1701625"/>
            <a:ext cx="10310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پذیرش پروژه ها از طریق سایت  </a:t>
            </a:r>
            <a:r>
              <a:rPr lang="en-US" sz="2400" b="1" dirty="0" smtClean="0">
                <a:cs typeface="B Nazanin" panose="00000400000000000000" pitchFamily="2" charset="-78"/>
                <a:hlinkClick r:id="rId2"/>
              </a:rPr>
              <a:t>http://iajp.khu.ac.ir/en</a:t>
            </a:r>
            <a:r>
              <a:rPr lang="fa-IR" sz="2400" b="1" dirty="0" smtClean="0">
                <a:cs typeface="B Nazanin" panose="00000400000000000000" pitchFamily="2" charset="-78"/>
              </a:rPr>
              <a:t> در سایت دانشگاه خوارزمی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زمینه های تحقیق :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علوم انسانی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علوم طبیعی ،علوم زیستی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مهندسی و فناوری اطلاعات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علوم پزشکی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علوم تربیتی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هنر و فرهنگ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زمینه های دیگر بر اساس توافق دو جانبه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23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Iran- Austria Joint Program(IAJP)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44524" y="441823"/>
            <a:ext cx="108474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اقدامات  و</a:t>
            </a:r>
            <a:r>
              <a:rPr lang="en-US" sz="2800" b="1" dirty="0">
                <a:latin typeface="+mj-lt"/>
                <a:ea typeface="+mj-ea"/>
                <a:cs typeface="B Titr" panose="00000700000000000000" pitchFamily="2" charset="-78"/>
              </a:rPr>
              <a:t> </a:t>
            </a:r>
            <a:r>
              <a:rPr lang="fa-IR" sz="2800" b="1" dirty="0">
                <a:latin typeface="+mj-lt"/>
                <a:ea typeface="+mj-ea"/>
                <a:cs typeface="B Titr" panose="00000700000000000000" pitchFamily="2" charset="-78"/>
              </a:rPr>
              <a:t>روند اجرای </a:t>
            </a:r>
            <a:r>
              <a:rPr lang="fa-IR" sz="2800" b="1" dirty="0" smtClean="0">
                <a:latin typeface="+mj-lt"/>
                <a:ea typeface="+mj-ea"/>
                <a:cs typeface="B Titr" panose="00000700000000000000" pitchFamily="2" charset="-78"/>
              </a:rPr>
              <a:t>پروژه ها</a:t>
            </a:r>
          </a:p>
          <a:p>
            <a:pPr algn="ctr"/>
            <a:r>
              <a:rPr lang="fa-IR" b="1" dirty="0" smtClean="0">
                <a:latin typeface="+mj-lt"/>
                <a:ea typeface="+mj-ea"/>
                <a:cs typeface="B Titr" panose="00000700000000000000" pitchFamily="2" charset="-78"/>
              </a:rPr>
              <a:t>ایجاد سامانه اطلاع رسانی، ثبت و درخواست پروژه ها</a:t>
            </a:r>
            <a:endParaRPr lang="fa-IR" b="1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583" y="2013887"/>
            <a:ext cx="108311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موسسات مجاز برای شرکت در این برنامه: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کلیه اعضای هیات علمی دانشگاهها  و موسسات آموزش عالی  در ایران و اتریش </a:t>
            </a:r>
          </a:p>
          <a:p>
            <a:pPr marL="285750" indent="-285750">
              <a:buFontTx/>
              <a:buChar char="-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مدت زمان انجام  و پروژه ها  :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حداکثر زمان انجام پروژه ها 2 ساله می باشد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حمایت مالی: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-یک ساله حداکثر 20هزار یورو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-دوساله  حداکثر30هزار یورو</a:t>
            </a:r>
          </a:p>
          <a:p>
            <a:pPr marL="285750" indent="-285750">
              <a:buFontTx/>
              <a:buChar char="-"/>
            </a:pPr>
            <a:r>
              <a:rPr lang="fa-IR" sz="2400" b="1" dirty="0" smtClean="0">
                <a:cs typeface="B Nazanin" panose="00000400000000000000" pitchFamily="2" charset="-78"/>
              </a:rPr>
              <a:t> 10 درصد از کل بودجه ها برای پروژه های مربوط به تعلیم و تربیت و آموزش و پرورش  تعلق می گیرد.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670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Aharoni</vt:lpstr>
      <vt:lpstr>Arial</vt:lpstr>
      <vt:lpstr>B Esfehan</vt:lpstr>
      <vt:lpstr>B Nazanin</vt:lpstr>
      <vt:lpstr>B Titr</vt:lpstr>
      <vt:lpstr>Calibri</vt:lpstr>
      <vt:lpstr>Calibri Light</vt:lpstr>
      <vt:lpstr>Century Gothic</vt:lpstr>
      <vt:lpstr>Tahoma</vt:lpstr>
      <vt:lpstr>Times New Roman</vt:lpstr>
      <vt:lpstr>Wingdings</vt:lpstr>
      <vt:lpstr>Office Theme</vt:lpstr>
      <vt:lpstr> برنامه همکاری های علمی مشترک ایران و اتریش Iran- Austria Joint Program(IAJP) </vt:lpstr>
      <vt:lpstr>PowerPoint Presentation</vt:lpstr>
      <vt:lpstr>IMPULSE Iran – Austria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UES</dc:creator>
  <cp:lastModifiedBy>KHU-User</cp:lastModifiedBy>
  <cp:revision>25</cp:revision>
  <cp:lastPrinted>2017-11-21T12:16:52Z</cp:lastPrinted>
  <dcterms:created xsi:type="dcterms:W3CDTF">2017-07-12T07:27:45Z</dcterms:created>
  <dcterms:modified xsi:type="dcterms:W3CDTF">2017-11-21T12:19:26Z</dcterms:modified>
</cp:coreProperties>
</file>