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9" r:id="rId4"/>
    <p:sldId id="266" r:id="rId5"/>
    <p:sldId id="258" r:id="rId6"/>
    <p:sldId id="265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98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89BE38E-3383-4FBE-A7E1-940B10678CE9}" type="datetimeFigureOut">
              <a:rPr lang="fa-IR" smtClean="0"/>
              <a:t>03/04/1439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0B174EC-EADC-42F0-82AD-05C8A8844B39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7870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79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81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394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206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29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6986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20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257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1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2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8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9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5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3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FBCD99A-B81D-4989-858A-95499C650BC4}" type="datetimeFigureOut">
              <a:rPr lang="en-US" smtClean="0"/>
              <a:t>11/22/2017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FF46115-1F21-4DE6-B1BC-9F806B9A01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pload.wikimedia.org/wikipedia/fa/9/97/IUST_logo_solid_black.sv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fa.uk.ac.ir/" TargetMode="External"/><Relationship Id="rId13" Type="http://schemas.openxmlformats.org/officeDocument/2006/relationships/hyperlink" Target="http://www.birjand.ac.ir/" TargetMode="External"/><Relationship Id="rId18" Type="http://schemas.openxmlformats.org/officeDocument/2006/relationships/hyperlink" Target="http://www.gau.ac.ir/" TargetMode="External"/><Relationship Id="rId3" Type="http://schemas.openxmlformats.org/officeDocument/2006/relationships/hyperlink" Target="http://www.aut.ac.ir/" TargetMode="External"/><Relationship Id="rId21" Type="http://schemas.openxmlformats.org/officeDocument/2006/relationships/hyperlink" Target="https://www.guilan.ac.ir/" TargetMode="External"/><Relationship Id="rId7" Type="http://schemas.openxmlformats.org/officeDocument/2006/relationships/hyperlink" Target="http://du.ac.ir/" TargetMode="External"/><Relationship Id="rId12" Type="http://schemas.openxmlformats.org/officeDocument/2006/relationships/hyperlink" Target="http://www.znu.ac.ir/" TargetMode="External"/><Relationship Id="rId17" Type="http://schemas.openxmlformats.org/officeDocument/2006/relationships/hyperlink" Target="http://tvu.ac.ir/" TargetMode="External"/><Relationship Id="rId25" Type="http://schemas.openxmlformats.org/officeDocument/2006/relationships/hyperlink" Target="http://riaam.ac.ir/" TargetMode="External"/><Relationship Id="rId2" Type="http://schemas.openxmlformats.org/officeDocument/2006/relationships/hyperlink" Target="http://www.iust.ac.ir/" TargetMode="External"/><Relationship Id="rId16" Type="http://schemas.openxmlformats.org/officeDocument/2006/relationships/hyperlink" Target="http://www.uast.ac.ir/" TargetMode="External"/><Relationship Id="rId20" Type="http://schemas.openxmlformats.org/officeDocument/2006/relationships/hyperlink" Target="https://www.sku.ac.i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hu.ac.ir/" TargetMode="External"/><Relationship Id="rId11" Type="http://schemas.openxmlformats.org/officeDocument/2006/relationships/hyperlink" Target="http://www.urmia.ac.ir/" TargetMode="External"/><Relationship Id="rId24" Type="http://schemas.openxmlformats.org/officeDocument/2006/relationships/hyperlink" Target="https://irphe.ac.ir/" TargetMode="External"/><Relationship Id="rId5" Type="http://schemas.openxmlformats.org/officeDocument/2006/relationships/hyperlink" Target="http://shirazu.ac.ir/" TargetMode="External"/><Relationship Id="rId15" Type="http://schemas.openxmlformats.org/officeDocument/2006/relationships/hyperlink" Target="https://www.aui.ac.ir/" TargetMode="External"/><Relationship Id="rId23" Type="http://schemas.openxmlformats.org/officeDocument/2006/relationships/hyperlink" Target="http://www.icrc.ac.ir/" TargetMode="External"/><Relationship Id="rId10" Type="http://schemas.openxmlformats.org/officeDocument/2006/relationships/hyperlink" Target="https://www.ilam.ac.ir/" TargetMode="External"/><Relationship Id="rId19" Type="http://schemas.openxmlformats.org/officeDocument/2006/relationships/hyperlink" Target="http://www.uoz.ac.ir/" TargetMode="External"/><Relationship Id="rId4" Type="http://schemas.openxmlformats.org/officeDocument/2006/relationships/hyperlink" Target="http://www.sharif.ir/" TargetMode="External"/><Relationship Id="rId9" Type="http://schemas.openxmlformats.org/officeDocument/2006/relationships/hyperlink" Target="http://kgut.ac.ir/" TargetMode="External"/><Relationship Id="rId14" Type="http://schemas.openxmlformats.org/officeDocument/2006/relationships/hyperlink" Target="http://malayeru.ac.ir/" TargetMode="External"/><Relationship Id="rId22" Type="http://schemas.openxmlformats.org/officeDocument/2006/relationships/hyperlink" Target="http://www.iiees.ac.ir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17078"/>
            <a:ext cx="9144000" cy="1216706"/>
          </a:xfrm>
        </p:spPr>
        <p:txBody>
          <a:bodyPr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fa-IR" sz="2400" dirty="0" smtClean="0">
                <a:cs typeface="B Titr" panose="00000700000000000000" pitchFamily="2" charset="-78"/>
              </a:rPr>
              <a:t>تجارب و رهيافتهائي</a:t>
            </a:r>
            <a:br>
              <a:rPr lang="fa-IR" sz="2400" dirty="0" smtClean="0">
                <a:cs typeface="B Titr" panose="00000700000000000000" pitchFamily="2" charset="-78"/>
              </a:rPr>
            </a:br>
            <a:r>
              <a:rPr lang="fa-IR" sz="2400" dirty="0" smtClean="0">
                <a:cs typeface="B Titr" panose="00000700000000000000" pitchFamily="2" charset="-78"/>
              </a:rPr>
              <a:t> از کارگروه </a:t>
            </a:r>
            <a:r>
              <a:rPr lang="fa-IR" sz="2400" dirty="0" smtClean="0">
                <a:cs typeface="B Titr" panose="00000700000000000000" pitchFamily="2" charset="-78"/>
              </a:rPr>
              <a:t>همکاری های </a:t>
            </a:r>
            <a:r>
              <a:rPr lang="fa-IR" sz="2400" dirty="0" smtClean="0">
                <a:cs typeface="B Titr" panose="00000700000000000000" pitchFamily="2" charset="-78"/>
              </a:rPr>
              <a:t>علمی </a:t>
            </a:r>
            <a:r>
              <a:rPr lang="fa-IR" sz="2400" u="sng" dirty="0" smtClean="0">
                <a:cs typeface="B Titr" panose="00000700000000000000" pitchFamily="2" charset="-78"/>
              </a:rPr>
              <a:t>و فناوري </a:t>
            </a:r>
            <a:r>
              <a:rPr lang="fa-IR" sz="2400" dirty="0" smtClean="0">
                <a:cs typeface="B Titr" panose="00000700000000000000" pitchFamily="2" charset="-78"/>
              </a:rPr>
              <a:t>ایران و </a:t>
            </a:r>
            <a:r>
              <a:rPr lang="fa-IR" sz="2400" dirty="0" smtClean="0">
                <a:cs typeface="B Titr" panose="00000700000000000000" pitchFamily="2" charset="-78"/>
              </a:rPr>
              <a:t>آلمان</a:t>
            </a:r>
            <a:br>
              <a:rPr lang="fa-IR" sz="2400" dirty="0" smtClean="0">
                <a:cs typeface="B Titr" panose="00000700000000000000" pitchFamily="2" charset="-78"/>
              </a:rPr>
            </a:br>
            <a:r>
              <a:rPr lang="fa-IR" sz="2400" dirty="0" smtClean="0">
                <a:cs typeface="B Titr" panose="00000700000000000000" pitchFamily="2" charset="-78"/>
              </a:rPr>
              <a:t>با تأكيد بر </a:t>
            </a:r>
            <a:r>
              <a:rPr lang="fa-IR" sz="2400" u="sng" dirty="0" smtClean="0">
                <a:cs typeface="B Titr" panose="00000700000000000000" pitchFamily="2" charset="-78"/>
              </a:rPr>
              <a:t>دانشگاههاي صنعتي</a:t>
            </a:r>
            <a:endParaRPr lang="en-US" sz="2400" u="sng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2342"/>
            <a:ext cx="9144000" cy="1959429"/>
          </a:xfrm>
        </p:spPr>
        <p:txBody>
          <a:bodyPr>
            <a:noAutofit/>
          </a:bodyPr>
          <a:lstStyle/>
          <a:p>
            <a:pPr rtl="1">
              <a:lnSpc>
                <a:spcPct val="100000"/>
              </a:lnSpc>
            </a:pPr>
            <a:endParaRPr lang="fa-IR" sz="1600" b="1" dirty="0" smtClean="0">
              <a:cs typeface="B Nazanin" panose="00000400000000000000" pitchFamily="2" charset="-78"/>
            </a:endParaRPr>
          </a:p>
          <a:p>
            <a:pPr rtl="1">
              <a:lnSpc>
                <a:spcPct val="100000"/>
              </a:lnSpc>
            </a:pPr>
            <a:r>
              <a:rPr lang="fa-IR" sz="1600" b="1" dirty="0" smtClean="0">
                <a:cs typeface="B Nazanin" panose="00000400000000000000" pitchFamily="2" charset="-78"/>
              </a:rPr>
              <a:t>ارائه: ‌احمد نامنی</a:t>
            </a:r>
          </a:p>
          <a:p>
            <a:pPr rtl="1">
              <a:lnSpc>
                <a:spcPct val="100000"/>
              </a:lnSpc>
            </a:pPr>
            <a:r>
              <a:rPr lang="fa-IR" sz="1600" b="1" dirty="0" smtClean="0">
                <a:cs typeface="B Nazanin" panose="00000400000000000000" pitchFamily="2" charset="-78"/>
              </a:rPr>
              <a:t>کارشناس ارشد حوزه معاونت بین الملل دانشگاه علم و صنعت ایران</a:t>
            </a:r>
          </a:p>
          <a:p>
            <a:pPr rtl="1">
              <a:lnSpc>
                <a:spcPct val="100000"/>
              </a:lnSpc>
            </a:pPr>
            <a:r>
              <a:rPr lang="fa-IR" sz="1600" b="1" dirty="0" smtClean="0">
                <a:cs typeface="B Nazanin" panose="00000400000000000000" pitchFamily="2" charset="-78"/>
              </a:rPr>
              <a:t>در اولین </a:t>
            </a:r>
            <a:r>
              <a:rPr lang="fa-IR" sz="1600" b="1" dirty="0">
                <a:cs typeface="B Nazanin" panose="00000400000000000000" pitchFamily="2" charset="-78"/>
              </a:rPr>
              <a:t>کارگروه همکاریهای علمی بین المللی ایران و </a:t>
            </a:r>
            <a:r>
              <a:rPr lang="fa-IR" sz="1600" b="1" dirty="0" smtClean="0">
                <a:cs typeface="B Nazanin" panose="00000400000000000000" pitchFamily="2" charset="-78"/>
              </a:rPr>
              <a:t>سوئیس</a:t>
            </a:r>
          </a:p>
          <a:p>
            <a:pPr rtl="1">
              <a:lnSpc>
                <a:spcPct val="100000"/>
              </a:lnSpc>
            </a:pPr>
            <a:r>
              <a:rPr lang="fa-IR" sz="1600" b="1" dirty="0" smtClean="0">
                <a:cs typeface="B Nazanin" panose="00000400000000000000" pitchFamily="2" charset="-78"/>
              </a:rPr>
              <a:t>دانشگاه صنعتی اصفهان- 1396/9/1</a:t>
            </a:r>
            <a:endParaRPr lang="en-US" sz="1600" dirty="0">
              <a:cs typeface="B Nazanin" panose="00000400000000000000" pitchFamily="2" charset="-78"/>
            </a:endParaRPr>
          </a:p>
        </p:txBody>
      </p:sp>
      <p:pic>
        <p:nvPicPr>
          <p:cNvPr id="4" name="Picture 3" descr="پرونده:IUST logo solid black.sv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0810" y="603522"/>
            <a:ext cx="1770380" cy="170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45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جمع بندي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74575"/>
            <a:ext cx="10018713" cy="381662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200000"/>
              </a:lnSpc>
            </a:pPr>
            <a:r>
              <a:rPr lang="fa-IR" dirty="0" smtClean="0">
                <a:cs typeface="B Nazanin" panose="00000400000000000000" pitchFamily="2" charset="-78"/>
              </a:rPr>
              <a:t>ضرورت توجه به توسعه همكاري هاي </a:t>
            </a:r>
            <a:r>
              <a:rPr lang="fa-IR" u="sng" dirty="0" smtClean="0">
                <a:cs typeface="B Nazanin" panose="00000400000000000000" pitchFamily="2" charset="-78"/>
              </a:rPr>
              <a:t>علمي و فناوري </a:t>
            </a:r>
            <a:r>
              <a:rPr lang="fa-IR" u="sng" dirty="0" smtClean="0">
                <a:cs typeface="B Nazanin" panose="00000400000000000000" pitchFamily="2" charset="-78"/>
              </a:rPr>
              <a:t>(</a:t>
            </a:r>
            <a:r>
              <a:rPr lang="fa-IR" dirty="0" smtClean="0">
                <a:cs typeface="B Nazanin" panose="00000400000000000000" pitchFamily="2" charset="-78"/>
              </a:rPr>
              <a:t>و </a:t>
            </a:r>
            <a:r>
              <a:rPr lang="fa-IR" dirty="0" smtClean="0">
                <a:cs typeface="B Nazanin" panose="00000400000000000000" pitchFamily="2" charset="-78"/>
              </a:rPr>
              <a:t>نه تنها توسعه همكاري هاي</a:t>
            </a:r>
            <a:r>
              <a:rPr lang="fa-IR" u="sng" dirty="0" smtClean="0">
                <a:cs typeface="B Nazanin" panose="00000400000000000000" pitchFamily="2" charset="-78"/>
              </a:rPr>
              <a:t> </a:t>
            </a:r>
            <a:r>
              <a:rPr lang="fa-IR" u="sng" dirty="0" smtClean="0">
                <a:cs typeface="B Nazanin" panose="00000400000000000000" pitchFamily="2" charset="-78"/>
              </a:rPr>
              <a:t>علمي) 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dirty="0" smtClean="0">
                <a:cs typeface="B Nazanin" panose="00000400000000000000" pitchFamily="2" charset="-78"/>
              </a:rPr>
              <a:t>ضرورت </a:t>
            </a:r>
            <a:r>
              <a:rPr lang="fa-IR" u="sng" dirty="0" smtClean="0">
                <a:cs typeface="B Nazanin" panose="00000400000000000000" pitchFamily="2" charset="-78"/>
              </a:rPr>
              <a:t>هدفمند بودن </a:t>
            </a:r>
            <a:r>
              <a:rPr lang="fa-IR" dirty="0" smtClean="0">
                <a:cs typeface="B Nazanin" panose="00000400000000000000" pitchFamily="2" charset="-78"/>
              </a:rPr>
              <a:t>تعاملات علمي و </a:t>
            </a:r>
            <a:r>
              <a:rPr lang="fa-IR" dirty="0" smtClean="0">
                <a:cs typeface="B Nazanin" panose="00000400000000000000" pitchFamily="2" charset="-78"/>
              </a:rPr>
              <a:t>فناوري در سطح عملياتي</a:t>
            </a:r>
          </a:p>
          <a:p>
            <a:pPr algn="r" rtl="1">
              <a:lnSpc>
                <a:spcPct val="200000"/>
              </a:lnSpc>
            </a:pPr>
            <a:r>
              <a:rPr lang="fa-IR" dirty="0" smtClean="0">
                <a:cs typeface="B Nazanin" panose="00000400000000000000" pitchFamily="2" charset="-78"/>
              </a:rPr>
              <a:t>ضرورت بهره گيري از </a:t>
            </a:r>
            <a:r>
              <a:rPr lang="fa-IR" u="sng" dirty="0" smtClean="0">
                <a:cs typeface="B Nazanin" panose="00000400000000000000" pitchFamily="2" charset="-78"/>
              </a:rPr>
              <a:t>مدل هاي عملياتي </a:t>
            </a:r>
            <a:r>
              <a:rPr lang="fa-IR" dirty="0" smtClean="0">
                <a:cs typeface="B Nazanin" panose="00000400000000000000" pitchFamily="2" charset="-78"/>
              </a:rPr>
              <a:t>براي هدفمند شدن تعاملات علمي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dirty="0" smtClean="0">
                <a:cs typeface="B Nazanin" panose="00000400000000000000" pitchFamily="2" charset="-78"/>
              </a:rPr>
              <a:t>مدل هاي مربعي 2</a:t>
            </a:r>
            <a:r>
              <a:rPr lang="en-US" dirty="0" smtClean="0">
                <a:cs typeface="B Nazanin" panose="00000400000000000000" pitchFamily="2" charset="-78"/>
              </a:rPr>
              <a:t>x</a:t>
            </a:r>
            <a:r>
              <a:rPr lang="fa-IR" dirty="0" smtClean="0">
                <a:cs typeface="B Nazanin" panose="00000400000000000000" pitchFamily="2" charset="-78"/>
              </a:rPr>
              <a:t>2: يكي از انواع مدل هاي عملياتي براي مراودات علمي بين المللي- </a:t>
            </a:r>
            <a:r>
              <a:rPr lang="fa-IR" dirty="0" smtClean="0">
                <a:cs typeface="B Nazanin" panose="00000400000000000000" pitchFamily="2" charset="-78"/>
              </a:rPr>
              <a:t>به معنای ارتباط مربعی دو دانشگاه (از دو کشور) و دو صنعت (از دو کشور)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727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709057"/>
            <a:ext cx="10018713" cy="31242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8000" dirty="0" smtClean="0">
                <a:cs typeface="B Titr" panose="00000700000000000000" pitchFamily="2" charset="-78"/>
              </a:rPr>
              <a:t>با سپاس از توجه شما</a:t>
            </a:r>
            <a:endParaRPr lang="en-US" sz="80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76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3600" dirty="0" smtClean="0">
                <a:cs typeface="B Nazanin" panose="00000400000000000000" pitchFamily="2" charset="-78"/>
              </a:rPr>
              <a:t>برخی از سوابق همکاری های دانشگاه با </a:t>
            </a:r>
            <a:r>
              <a:rPr lang="fa-IR" sz="3600" i="1" dirty="0" smtClean="0">
                <a:cs typeface="B Nazanin" panose="00000400000000000000" pitchFamily="2" charset="-78"/>
              </a:rPr>
              <a:t>دانشگاهها</a:t>
            </a:r>
            <a:r>
              <a:rPr lang="fa-IR" sz="3600" dirty="0" smtClean="0">
                <a:cs typeface="B Nazanin" panose="00000400000000000000" pitchFamily="2" charset="-78"/>
              </a:rPr>
              <a:t> و صنایع آلمان 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2971"/>
            <a:ext cx="10515600" cy="4173992"/>
          </a:xfrm>
        </p:spPr>
        <p:txBody>
          <a:bodyPr/>
          <a:lstStyle/>
          <a:p>
            <a:pPr algn="r" rtl="1" fontAlgn="base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انجام پروژه‌های متعدد در حوزه‌های حمل و نقل ریلی و طراحی توربین با شرکت زیمنس آلمان</a:t>
            </a:r>
          </a:p>
          <a:p>
            <a:pPr algn="r" rtl="1" fontAlgn="base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شرکت در بخش دانشگاهی نمایشگاه‌های معتبر صنعتی در آلمان نظیر </a:t>
            </a:r>
            <a:r>
              <a:rPr lang="en-US" dirty="0">
                <a:cs typeface="B Nazanin" panose="00000400000000000000" pitchFamily="2" charset="-78"/>
              </a:rPr>
              <a:t>INOTRANS.</a:t>
            </a:r>
          </a:p>
          <a:p>
            <a:pPr algn="r" rtl="1" fontAlgn="base">
              <a:lnSpc>
                <a:spcPct val="150000"/>
              </a:lnSpc>
            </a:pPr>
            <a:r>
              <a:rPr lang="fa-IR" dirty="0">
                <a:cs typeface="B Nazanin" panose="00000400000000000000" pitchFamily="2" charset="-78"/>
              </a:rPr>
              <a:t>ارتباط با دانشگاه‌های </a:t>
            </a:r>
            <a:r>
              <a:rPr lang="fa-IR" dirty="0" smtClean="0">
                <a:cs typeface="B Nazanin" panose="00000400000000000000" pitchFamily="2" charset="-78"/>
              </a:rPr>
              <a:t>فنی: </a:t>
            </a:r>
            <a:r>
              <a:rPr lang="fa-IR" dirty="0">
                <a:cs typeface="B Nazanin" panose="00000400000000000000" pitchFamily="2" charset="-78"/>
              </a:rPr>
              <a:t>برلین – آخن – </a:t>
            </a:r>
            <a:r>
              <a:rPr lang="fa-IR" dirty="0" smtClean="0">
                <a:cs typeface="B Nazanin" panose="00000400000000000000" pitchFamily="2" charset="-78"/>
              </a:rPr>
              <a:t>درسدن</a:t>
            </a:r>
            <a:endParaRPr lang="fa-IR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93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910771"/>
          </a:xfrm>
        </p:spPr>
        <p:txBody>
          <a:bodyPr>
            <a:normAutofit/>
          </a:bodyPr>
          <a:lstStyle/>
          <a:p>
            <a:pPr rtl="1"/>
            <a:r>
              <a:rPr lang="fa-IR" sz="3200" dirty="0" smtClean="0">
                <a:cs typeface="B Nazanin" panose="00000400000000000000" pitchFamily="2" charset="-78"/>
              </a:rPr>
              <a:t>اعضای کارگروه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7258" y="1480457"/>
            <a:ext cx="5145766" cy="4557486"/>
          </a:xfrm>
        </p:spPr>
        <p:txBody>
          <a:bodyPr>
            <a:noAutofit/>
          </a:bodyPr>
          <a:lstStyle/>
          <a:p>
            <a:pPr algn="r" rtl="1" fontAlgn="base"/>
            <a:r>
              <a:rPr lang="fa-IR" sz="1800" dirty="0" smtClean="0">
                <a:cs typeface="B Nazanin" panose="00000400000000000000" pitchFamily="2" charset="-78"/>
                <a:hlinkClick r:id="rId2"/>
              </a:rPr>
              <a:t>دانشگاه علم </a:t>
            </a:r>
            <a:r>
              <a:rPr lang="fa-IR" sz="1800" dirty="0">
                <a:cs typeface="B Nazanin" panose="00000400000000000000" pitchFamily="2" charset="-78"/>
                <a:hlinkClick r:id="rId2"/>
              </a:rPr>
              <a:t>و صنعت ایران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3"/>
              </a:rPr>
              <a:t>دانشگاه صنعتی امیرکبیر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4"/>
              </a:rPr>
              <a:t>دانشگاه صنعتی شریف</a:t>
            </a:r>
            <a:endParaRPr lang="fa-IR" sz="1800" dirty="0">
              <a:cs typeface="B Nazanin" panose="00000400000000000000" pitchFamily="2" charset="-78"/>
            </a:endParaRPr>
          </a:p>
          <a:p>
            <a:pPr algn="just" rtl="1" fontAlgn="base"/>
            <a:r>
              <a:rPr lang="fa-IR" sz="1800" dirty="0">
                <a:cs typeface="B Nazanin" panose="00000400000000000000" pitchFamily="2" charset="-78"/>
                <a:hlinkClick r:id="rId5"/>
              </a:rPr>
              <a:t>دانشگاه شیراز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6"/>
              </a:rPr>
              <a:t>دانشگاه خوارزمی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7"/>
              </a:rPr>
              <a:t>دانشگاه دامغان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8"/>
              </a:rPr>
              <a:t>دانشگاه شهید باهنر کرمان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9"/>
              </a:rPr>
              <a:t>دانشگاه صنعتی و فناوری پیشرفته کرمان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10"/>
              </a:rPr>
              <a:t>دانشگاه ایلام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11"/>
              </a:rPr>
              <a:t>دانشگاه ارومیه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12"/>
              </a:rPr>
              <a:t>دانشگاه زنجان</a:t>
            </a:r>
            <a:endParaRPr lang="fa-IR" sz="1800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sz="1800" dirty="0">
                <a:cs typeface="B Nazanin" panose="00000400000000000000" pitchFamily="2" charset="-78"/>
                <a:hlinkClick r:id="rId13"/>
              </a:rPr>
              <a:t>دانشگاه </a:t>
            </a:r>
            <a:r>
              <a:rPr lang="fa-IR" sz="1800" dirty="0" smtClean="0">
                <a:cs typeface="B Nazanin" panose="00000400000000000000" pitchFamily="2" charset="-78"/>
                <a:hlinkClick r:id="rId13"/>
              </a:rPr>
              <a:t>بیرجند</a:t>
            </a:r>
            <a:endParaRPr lang="fa-IR" sz="1800" dirty="0">
              <a:cs typeface="B Nazanin" panose="00000400000000000000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91029" y="1596571"/>
            <a:ext cx="5116286" cy="46808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r" rtl="1" fontAlgn="base"/>
            <a:r>
              <a:rPr lang="fa-IR" dirty="0">
                <a:cs typeface="B Nazanin" panose="00000400000000000000" pitchFamily="2" charset="-78"/>
                <a:hlinkClick r:id="rId14"/>
              </a:rPr>
              <a:t>دانشگاه ملایر</a:t>
            </a:r>
            <a:endParaRPr lang="en-US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15"/>
              </a:rPr>
              <a:t>دانشگاه هنر اصفهان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16"/>
              </a:rPr>
              <a:t>دانشگاه جامع علمی کاربردی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17"/>
              </a:rPr>
              <a:t>دانشگاه فنی و حرفه‌ای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18"/>
              </a:rPr>
              <a:t>دانشگاه علوم کشاورزی و منابع طبیعی گرگان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19"/>
              </a:rPr>
              <a:t>دانشگاه زابل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20"/>
              </a:rPr>
              <a:t>دانشگاه شهرکرد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21"/>
              </a:rPr>
              <a:t>دانشگاه گیلان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22"/>
              </a:rPr>
              <a:t>پژوهشگاه بین‌المللی مهندسی زلزله و زلزله‌شناسی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23"/>
              </a:rPr>
              <a:t>موسسه پژوهشی علوم و فناوری رنگ و پوشش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24"/>
              </a:rPr>
              <a:t>موسسه پژوهش و برنامه ریزی آموزش عالی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 fontAlgn="base"/>
            <a:r>
              <a:rPr lang="fa-IR" u="sng" dirty="0" smtClean="0">
                <a:cs typeface="B Nazanin" panose="00000400000000000000" pitchFamily="2" charset="-78"/>
                <a:hlinkClick r:id="rId25"/>
              </a:rPr>
              <a:t>مرکز تحقیقات نجوم و اختر فیزیک مراغه</a:t>
            </a:r>
            <a:endParaRPr lang="fa-IR" u="sng" dirty="0" smtClean="0">
              <a:cs typeface="B Nazanin" panose="00000400000000000000" pitchFamily="2" charset="-78"/>
            </a:endParaRPr>
          </a:p>
          <a:p>
            <a:pPr algn="r" rtl="1"/>
            <a:endParaRPr lang="en-US" u="sng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532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Nazanin" panose="00000400000000000000" pitchFamily="2" charset="-78"/>
              </a:rPr>
              <a:t>مأموريت هاي بالقوه كارگروه ها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2  Nazanin" panose="00000400000000000000" pitchFamily="2" charset="-78"/>
              </a:rPr>
              <a:t>شناخت ساختار </a:t>
            </a:r>
            <a:r>
              <a:rPr lang="fa-IR" dirty="0" smtClean="0">
                <a:cs typeface="2  Nazanin" panose="00000400000000000000" pitchFamily="2" charset="-78"/>
              </a:rPr>
              <a:t>و اجزاي علم </a:t>
            </a:r>
            <a:r>
              <a:rPr lang="fa-IR" dirty="0" smtClean="0">
                <a:cs typeface="2  Nazanin" panose="00000400000000000000" pitchFamily="2" charset="-78"/>
              </a:rPr>
              <a:t>و فناوري كشور هدف</a:t>
            </a:r>
          </a:p>
          <a:p>
            <a:pPr algn="r" rtl="1"/>
            <a:r>
              <a:rPr lang="fa-IR" dirty="0" smtClean="0">
                <a:cs typeface="2  Nazanin" panose="00000400000000000000" pitchFamily="2" charset="-78"/>
              </a:rPr>
              <a:t>شناسائي ظرفيت هاي همكاري در در دو كشور</a:t>
            </a:r>
          </a:p>
          <a:p>
            <a:pPr algn="r" rtl="1"/>
            <a:r>
              <a:rPr lang="fa-IR" dirty="0" smtClean="0">
                <a:cs typeface="2  Nazanin" panose="00000400000000000000" pitchFamily="2" charset="-78"/>
              </a:rPr>
              <a:t>معرفي توانمندي ها و اولويت هاي علمي و فناورانه طرفين</a:t>
            </a:r>
          </a:p>
          <a:p>
            <a:pPr algn="r" rtl="1"/>
            <a:r>
              <a:rPr lang="fa-IR" dirty="0" smtClean="0">
                <a:cs typeface="2  Nazanin" panose="00000400000000000000" pitchFamily="2" charset="-78"/>
              </a:rPr>
              <a:t>بسترسازي و هماهنگي براي ايجاد نظام تعاملات علمي و فناورانه</a:t>
            </a:r>
            <a:endParaRPr lang="fa-IR" dirty="0">
              <a:cs typeface="2 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0168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نشستهای برگزار شده کارگروه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6922" y="2160105"/>
            <a:ext cx="10456101" cy="363109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r" rtl="1" fontAlgn="base"/>
            <a:r>
              <a:rPr lang="fa-IR" dirty="0" smtClean="0">
                <a:cs typeface="B Nazanin" panose="00000400000000000000" pitchFamily="2" charset="-78"/>
              </a:rPr>
              <a:t>نشست اول: یکشنبه 5 شهریور 1396: دانشگاه </a:t>
            </a:r>
            <a:r>
              <a:rPr lang="fa-IR" dirty="0">
                <a:cs typeface="B Nazanin" panose="00000400000000000000" pitchFamily="2" charset="-78"/>
              </a:rPr>
              <a:t>علم و صنعت ایران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نشست دوم: چهارشنبه 26 مهر 1396 وزارت علوم، تحقیقات و فناوری (جلسه </a:t>
            </a:r>
            <a:r>
              <a:rPr lang="fa-IR" dirty="0">
                <a:cs typeface="B Nazanin" panose="00000400000000000000" pitchFamily="2" charset="-78"/>
              </a:rPr>
              <a:t>عمومی برای آشنایی با ساختار حمایت مالی  </a:t>
            </a:r>
            <a:r>
              <a:rPr lang="fa-IR" dirty="0" smtClean="0">
                <a:cs typeface="B Nazanin" panose="00000400000000000000" pitchFamily="2" charset="-78"/>
              </a:rPr>
              <a:t>پژوهش </a:t>
            </a:r>
            <a:r>
              <a:rPr lang="fa-IR" dirty="0">
                <a:cs typeface="B Nazanin" panose="00000400000000000000" pitchFamily="2" charset="-78"/>
              </a:rPr>
              <a:t>در آلمان)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sz="3200" dirty="0" smtClean="0">
                <a:cs typeface="B Nazanin" panose="00000400000000000000" pitchFamily="2" charset="-78"/>
              </a:rPr>
              <a:t>وب سایت اختصاصی ایجاد شده برای این کارگروه: </a:t>
            </a:r>
            <a:r>
              <a:rPr lang="en-US" sz="3200" dirty="0">
                <a:cs typeface="B Nazanin" panose="00000400000000000000" pitchFamily="2" charset="-78"/>
              </a:rPr>
              <a:t>http://itgdp.iust.ac.ir/</a:t>
            </a:r>
            <a:endParaRPr lang="fa-IR" sz="3200" dirty="0" smtClean="0"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102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248479"/>
            <a:ext cx="10018713" cy="771939"/>
          </a:xfrm>
        </p:spPr>
        <p:txBody>
          <a:bodyPr/>
          <a:lstStyle/>
          <a:p>
            <a:pPr rtl="1"/>
            <a:r>
              <a:rPr lang="fa-IR" dirty="0" smtClean="0">
                <a:cs typeface="2  Nazanin" panose="00000400000000000000" pitchFamily="2" charset="-78"/>
              </a:rPr>
              <a:t>برخي از اقدامات انجام شده در سال جاري</a:t>
            </a:r>
            <a:endParaRPr lang="fa-IR" dirty="0">
              <a:cs typeface="2 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020418"/>
            <a:ext cx="10018713" cy="5605669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برگزاری نشست‌های تخصصی در آکادمی بین الملل دانشگاه علم و صنعت ایران در خصوص همکاری </a:t>
            </a:r>
            <a:r>
              <a:rPr lang="ar-SA" dirty="0" smtClean="0">
                <a:latin typeface="Arial" panose="020B0604020202020204" pitchFamily="34" charset="0"/>
                <a:cs typeface="2  Nazanin" panose="00000400000000000000" pitchFamily="2" charset="-78"/>
              </a:rPr>
              <a:t>های </a:t>
            </a: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آکادمیک با کشور آلمان برای دانشجویان دکترا و اعضای هیات علمی </a:t>
            </a:r>
            <a:r>
              <a:rPr lang="ar-SA" dirty="0" smtClean="0">
                <a:latin typeface="Arial" panose="020B0604020202020204" pitchFamily="34" charset="0"/>
                <a:cs typeface="2  Nazanin" panose="00000400000000000000" pitchFamily="2" charset="-78"/>
              </a:rPr>
              <a:t>دانشگاه‌ها</a:t>
            </a:r>
            <a:endParaRPr lang="fa-IR" dirty="0" smtClean="0">
              <a:latin typeface="Arial" panose="020B0604020202020204" pitchFamily="34" charset="0"/>
              <a:cs typeface="2 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ar-SA" dirty="0" smtClean="0">
                <a:latin typeface="Arial" panose="020B0604020202020204" pitchFamily="34" charset="0"/>
                <a:cs typeface="2  Nazanin" panose="00000400000000000000" pitchFamily="2" charset="-78"/>
              </a:rPr>
              <a:t>نشست </a:t>
            </a: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پژوهش در کشور آلمان با همکاری </a:t>
            </a:r>
            <a:r>
              <a:rPr lang="ar-SA" dirty="0" smtClean="0">
                <a:latin typeface="Arial" panose="020B0604020202020204" pitchFamily="34" charset="0"/>
                <a:cs typeface="2  Nazanin" panose="00000400000000000000" pitchFamily="2" charset="-78"/>
              </a:rPr>
              <a:t>دااد</a:t>
            </a:r>
            <a:endParaRPr lang="fa-IR" dirty="0" smtClean="0">
              <a:latin typeface="Arial" panose="020B0604020202020204" pitchFamily="34" charset="0"/>
              <a:cs typeface="2 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ar-SA" dirty="0" smtClean="0">
                <a:latin typeface="Arial" panose="020B0604020202020204" pitchFamily="34" charset="0"/>
                <a:cs typeface="2  Nazanin" panose="00000400000000000000" pitchFamily="2" charset="-78"/>
              </a:rPr>
              <a:t>نشست </a:t>
            </a: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تخصصی آموزش و ارتباط با صنعت در دانشگاه‌های آلمان با همکاری اتحادیه دانشگاه آلمان. </a:t>
            </a:r>
            <a: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  <a:t/>
            </a:r>
            <a:b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</a:br>
            <a:r>
              <a:rPr lang="ar-SA" dirty="0" smtClean="0">
                <a:latin typeface="Arial" panose="020B0604020202020204" pitchFamily="34" charset="0"/>
                <a:cs typeface="2  Nazanin" panose="00000400000000000000" pitchFamily="2" charset="-78"/>
              </a:rPr>
              <a:t>شرکت </a:t>
            </a: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در اولین نشست کمیته مشترک علم و فناوری ایران و آلمان در بن.</a:t>
            </a:r>
            <a: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  <a:t/>
            </a:r>
            <a:b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</a:br>
            <a:r>
              <a:rPr lang="ar-SA" dirty="0" smtClean="0">
                <a:latin typeface="Arial" panose="020B0604020202020204" pitchFamily="34" charset="0"/>
                <a:cs typeface="2  Nazanin" panose="00000400000000000000" pitchFamily="2" charset="-78"/>
              </a:rPr>
              <a:t>همکاری </a:t>
            </a: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در تاسیس دفتر همکاریهای ایران و اتحادیه اورپا در بن</a:t>
            </a:r>
            <a: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  <a:t/>
            </a:r>
            <a:b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</a:b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برنامه ریزی برای راه اندازی  میز ارتباط با آلمان در دفتر بن  </a:t>
            </a:r>
            <a: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  <a:t/>
            </a:r>
            <a:b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</a:b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برنامه ریزی برای اعزام نماینده مقیم در دفتر بن</a:t>
            </a:r>
            <a: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  <a:t/>
            </a:r>
            <a:b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</a:b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همکاری در اجرای برنامه همتایابی علمی موسسه لایپنتز در بن آلمان </a:t>
            </a:r>
            <a: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  <a:t/>
            </a:r>
            <a:b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</a:b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برگزاری کارگاه تخصصی حمایت مالی از پروژه های علمی مشترک ایران و آلمان در وزارت علوم، ‌تحقیقات و فناوری</a:t>
            </a:r>
            <a: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  <a:t/>
            </a:r>
            <a:b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</a:b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برگزاری نشست تخصصی نمایندگان ایران  و آلمان در دانشگاه علم و صنعت ایران در خصوص و نحوه حمایت از پروژه های مشترک</a:t>
            </a:r>
            <a: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  <a:t/>
            </a:r>
            <a:br>
              <a:rPr lang="fa-IR" dirty="0">
                <a:latin typeface="Arial" panose="020B0604020202020204" pitchFamily="34" charset="0"/>
                <a:cs typeface="2  Nazanin" panose="00000400000000000000" pitchFamily="2" charset="-78"/>
              </a:rPr>
            </a:br>
            <a:r>
              <a:rPr lang="ar-SA" dirty="0">
                <a:latin typeface="Arial" panose="020B0604020202020204" pitchFamily="34" charset="0"/>
                <a:cs typeface="2  Nazanin" panose="00000400000000000000" pitchFamily="2" charset="-78"/>
              </a:rPr>
              <a:t>برنامه ریزی و هماهنگی با طرف آلمانی برای برگزاری روز علم ایران و آلمان</a:t>
            </a:r>
            <a:endParaRPr lang="fa-IR" sz="5400" dirty="0">
              <a:latin typeface="Arial" panose="020B0604020202020204" pitchFamily="34" charset="0"/>
              <a:cs typeface="2  Nazanin" panose="00000400000000000000" pitchFamily="2" charset="-78"/>
            </a:endParaRPr>
          </a:p>
          <a:p>
            <a:pPr marL="0" indent="0" algn="r" rtl="1">
              <a:buNone/>
            </a:pPr>
            <a:endParaRPr lang="fa-IR" dirty="0"/>
          </a:p>
        </p:txBody>
      </p:sp>
      <p:sp>
        <p:nvSpPr>
          <p:cNvPr id="5" name="AutoShape 2" descr="https://email.iust.ac.ir/owa/service.svc/s/GetPersonaPhoto?email=hshsh%40iust.ac.ir&amp;UA=0&amp;size=HR96x96"/>
          <p:cNvSpPr>
            <a:spLocks noChangeAspect="1" noChangeArrowheads="1"/>
          </p:cNvSpPr>
          <p:nvPr/>
        </p:nvSpPr>
        <p:spPr bwMode="auto">
          <a:xfrm>
            <a:off x="155575" y="-4538663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6" name="AutoShape 3" descr="https://email.iust.ac.ir/owa/service.svc/s/GetPersonaPhoto?email=hshsh%40iust.ac.ir&amp;UA=0&amp;size=HR96x96"/>
          <p:cNvSpPr>
            <a:spLocks noChangeAspect="1" noChangeArrowheads="1"/>
          </p:cNvSpPr>
          <p:nvPr/>
        </p:nvSpPr>
        <p:spPr bwMode="auto">
          <a:xfrm>
            <a:off x="158750" y="-2878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9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838200"/>
          </a:xfrm>
        </p:spPr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برخی از برنامه های جاری و میان مدت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524000"/>
            <a:ext cx="10018713" cy="4223657"/>
          </a:xfrm>
        </p:spPr>
        <p:txBody>
          <a:bodyPr>
            <a:noAutofit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به </a:t>
            </a:r>
            <a:r>
              <a:rPr lang="fa-IR" dirty="0">
                <a:cs typeface="B Nazanin" panose="00000400000000000000" pitchFamily="2" charset="-78"/>
              </a:rPr>
              <a:t>روزآوری اولویت‌های پژوهشی قابل انجام با هر یک از دانشگاه‌های مطرح </a:t>
            </a:r>
            <a:r>
              <a:rPr lang="fa-IR" dirty="0" smtClean="0">
                <a:cs typeface="B Nazanin" panose="00000400000000000000" pitchFamily="2" charset="-78"/>
              </a:rPr>
              <a:t>آلمان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ایجاد سامانه مشاوره در زمینه راه‌کارهای ایجاد ارتباط اعضای هیات علمی با دانشگاه های کشور آلمان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اطلاع رسانی فرصت‌های آموزشی و پژوهشی در همکاری علمی با آلمان به جامعه دانشگاهی ایران از طریق وب سایت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ایجاد سامانه همتایابی علمی بین پژوهشگران و اساتید ایرانی و آلمانی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ایجاد بانک اطلاعاتی همکاری دانشگاه‌های ایران و آلمان، زمینه‌های مورد پیشنهاد از هر دو کشور </a:t>
            </a:r>
            <a:endParaRPr lang="fa-IR" dirty="0" smtClean="0">
              <a:cs typeface="B Nazanin" panose="00000400000000000000" pitchFamily="2" charset="-78"/>
            </a:endParaRP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تهیه فهرست </a:t>
            </a:r>
            <a:r>
              <a:rPr lang="fa-IR" dirty="0">
                <a:cs typeface="B Nazanin" panose="00000400000000000000" pitchFamily="2" charset="-78"/>
              </a:rPr>
              <a:t>حوزه‌ها و زمینه‌های همکاری دانشگاه‌های ایران و آلمان اعلام شده توسط نمایندگان دانشگاه‌های عضو کارگروه</a:t>
            </a:r>
          </a:p>
          <a:p>
            <a:pPr algn="r" rtl="1"/>
            <a:endParaRPr lang="en-US" sz="1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727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3200" b="1" dirty="0" smtClean="0">
                <a:cs typeface="B Nazanin" panose="00000400000000000000" pitchFamily="2" charset="-78"/>
              </a:rPr>
              <a:t>برخی از برنامه </a:t>
            </a:r>
            <a:r>
              <a:rPr lang="fa-IR" sz="3200" b="1" dirty="0">
                <a:cs typeface="B Nazanin" panose="00000400000000000000" pitchFamily="2" charset="-78"/>
              </a:rPr>
              <a:t>بلند مدت (تا پایان برنامه ششم توسعه)</a:t>
            </a:r>
            <a:br>
              <a:rPr lang="fa-IR" sz="3200" b="1" dirty="0">
                <a:cs typeface="B Nazanin" panose="00000400000000000000" pitchFamily="2" charset="-78"/>
              </a:rPr>
            </a:b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90057"/>
            <a:ext cx="10018713" cy="4644572"/>
          </a:xfrm>
        </p:spPr>
        <p:txBody>
          <a:bodyPr>
            <a:normAutofit fontScale="92500" lnSpcReduction="10000"/>
          </a:bodyPr>
          <a:lstStyle/>
          <a:p>
            <a:pPr algn="r" rtl="1" fontAlgn="base"/>
            <a:r>
              <a:rPr lang="fa-IR" dirty="0">
                <a:cs typeface="B Nazanin" panose="00000400000000000000" pitchFamily="2" charset="-78"/>
              </a:rPr>
              <a:t>تنظیم تقویم رخدادهای علمی ایران و آلمان و تعیین برنامه سفر به دانشگاههای ممتاز و علاقمند به همکاری مشترک</a:t>
            </a:r>
          </a:p>
          <a:p>
            <a:pPr algn="r" rtl="1" fontAlgn="base"/>
            <a:r>
              <a:rPr lang="fa-IR" dirty="0">
                <a:cs typeface="B Nazanin" panose="00000400000000000000" pitchFamily="2" charset="-78"/>
              </a:rPr>
              <a:t>تنظیم برنامه‌های حمایت‌های مالی از بنیادها و انجمن‌های علمی دو کشور برای انجام پژوهش‌های در سطح عالی و </a:t>
            </a:r>
            <a:r>
              <a:rPr lang="fa-IR" dirty="0" smtClean="0">
                <a:cs typeface="B Nazanin" panose="00000400000000000000" pitchFamily="2" charset="-78"/>
              </a:rPr>
              <a:t>ممتاز</a:t>
            </a:r>
            <a:endParaRPr lang="fa-IR" dirty="0">
              <a:cs typeface="B Nazanin" panose="00000400000000000000" pitchFamily="2" charset="-78"/>
            </a:endParaRPr>
          </a:p>
          <a:p>
            <a:pPr algn="r" rtl="1" fontAlgn="base"/>
            <a:r>
              <a:rPr lang="fa-IR" dirty="0" smtClean="0">
                <a:cs typeface="B Nazanin" panose="00000400000000000000" pitchFamily="2" charset="-78"/>
              </a:rPr>
              <a:t>ایجاد </a:t>
            </a:r>
            <a:r>
              <a:rPr lang="fa-IR" dirty="0">
                <a:cs typeface="B Nazanin" panose="00000400000000000000" pitchFamily="2" charset="-78"/>
              </a:rPr>
              <a:t>شبکه مراکز نوآوری و کارآفرینی بین دو کشور با همکاری مراکز همتا در در </a:t>
            </a:r>
            <a:r>
              <a:rPr lang="fa-IR" dirty="0" smtClean="0">
                <a:cs typeface="B Nazanin" panose="00000400000000000000" pitchFamily="2" charset="-78"/>
              </a:rPr>
              <a:t>دانشگاه </a:t>
            </a:r>
            <a:r>
              <a:rPr lang="fa-IR" dirty="0">
                <a:cs typeface="B Nazanin" panose="00000400000000000000" pitchFamily="2" charset="-78"/>
              </a:rPr>
              <a:t>های مطرح آلمان</a:t>
            </a:r>
          </a:p>
          <a:p>
            <a:pPr algn="r" rtl="1" fontAlgn="base"/>
            <a:r>
              <a:rPr lang="fa-IR" dirty="0">
                <a:cs typeface="B Nazanin" panose="00000400000000000000" pitchFamily="2" charset="-78"/>
              </a:rPr>
              <a:t>پذیرش دانشجوی ارشد و دکتری با جلب حمایت مالی آلمان</a:t>
            </a:r>
          </a:p>
          <a:p>
            <a:pPr algn="r" rtl="1" fontAlgn="base"/>
            <a:r>
              <a:rPr lang="fa-IR" dirty="0">
                <a:cs typeface="B Nazanin" panose="00000400000000000000" pitchFamily="2" charset="-78"/>
              </a:rPr>
              <a:t>پذیرش دانشجویان دکتری از آلمان برای دوره‌های فرصت مطالعاتی</a:t>
            </a:r>
          </a:p>
          <a:p>
            <a:pPr algn="r" rtl="1" fontAlgn="base"/>
            <a:r>
              <a:rPr lang="fa-IR" dirty="0">
                <a:cs typeface="B Nazanin" panose="00000400000000000000" pitchFamily="2" charset="-78"/>
              </a:rPr>
              <a:t>افزایش تعداد اعضای هیات علمی برای گذراندن دوره‌های فرصت مطالعاتی کوتاه مدت و بلند مدت در آلمان</a:t>
            </a:r>
          </a:p>
          <a:p>
            <a:pPr algn="r" rtl="1" fontAlgn="base"/>
            <a:r>
              <a:rPr lang="fa-IR" dirty="0">
                <a:cs typeface="B Nazanin" panose="00000400000000000000" pitchFamily="2" charset="-78"/>
              </a:rPr>
              <a:t>انجام رساله های دکتری و پایان نامه‌های ارشد مشترک</a:t>
            </a:r>
          </a:p>
          <a:p>
            <a:pPr algn="r" rtl="1" fontAlgn="base"/>
            <a:r>
              <a:rPr lang="fa-IR" dirty="0">
                <a:cs typeface="B Nazanin" panose="00000400000000000000" pitchFamily="2" charset="-78"/>
              </a:rPr>
              <a:t>افزایش تعداد مقالات مشترک با دانشگاه‌های مطرح آلمان</a:t>
            </a:r>
          </a:p>
          <a:p>
            <a:pPr algn="r" rtl="1" fontAlgn="base"/>
            <a:r>
              <a:rPr lang="fa-IR" dirty="0">
                <a:cs typeface="B Nazanin" panose="00000400000000000000" pitchFamily="2" charset="-78"/>
              </a:rPr>
              <a:t>افزایش پروژه های تحقیقاتی مشترک با دانشگاه‌های مطرح آلمان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12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B Nazanin" panose="00000400000000000000" pitchFamily="2" charset="-78"/>
              </a:rPr>
              <a:t>برنامه روز علم ایران و آلمان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هفته اول اسفند ماه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با حضور:</a:t>
            </a:r>
          </a:p>
          <a:p>
            <a:pPr lvl="2" algn="just" rtl="1"/>
            <a:r>
              <a:rPr lang="fa-IR" sz="2000" dirty="0" smtClean="0">
                <a:cs typeface="B Nazanin" panose="00000400000000000000" pitchFamily="2" charset="-78"/>
              </a:rPr>
              <a:t>حدود  50 نفر از اساتید برجسته و مسئولان داشگاههای آلمان </a:t>
            </a:r>
          </a:p>
          <a:p>
            <a:pPr lvl="2" algn="just" rtl="1"/>
            <a:r>
              <a:rPr lang="fa-IR" sz="2000" dirty="0" smtClean="0">
                <a:cs typeface="B Nazanin" panose="00000400000000000000" pitchFamily="2" charset="-78"/>
              </a:rPr>
              <a:t>نمایندگان محترم دانشگاههای عضو کارگروه </a:t>
            </a:r>
          </a:p>
          <a:p>
            <a:pPr lvl="2" algn="just" rtl="1"/>
            <a:r>
              <a:rPr lang="fa-IR" sz="2000" dirty="0" smtClean="0">
                <a:cs typeface="B Nazanin" panose="00000400000000000000" pitchFamily="2" charset="-78"/>
              </a:rPr>
              <a:t>مسئولان بلند پایه کشوری و وزارت عتف</a:t>
            </a:r>
          </a:p>
          <a:p>
            <a:pPr algn="just" rtl="1"/>
            <a:r>
              <a:rPr lang="fa-IR" sz="2800" dirty="0" smtClean="0">
                <a:cs typeface="B Nazanin" panose="00000400000000000000" pitchFamily="2" charset="-78"/>
              </a:rPr>
              <a:t>در سالهای بعد به صورت تناوبی در آلمان و ایران برگزار می شود.</a:t>
            </a:r>
            <a:endParaRPr lang="en-US" sz="2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58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134</TotalTime>
  <Words>677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2  Nazanin</vt:lpstr>
      <vt:lpstr>Arial</vt:lpstr>
      <vt:lpstr>B Nazanin</vt:lpstr>
      <vt:lpstr>B Titr</vt:lpstr>
      <vt:lpstr>Calibri</vt:lpstr>
      <vt:lpstr>Corbel</vt:lpstr>
      <vt:lpstr>Tahoma</vt:lpstr>
      <vt:lpstr>Parallax</vt:lpstr>
      <vt:lpstr>تجارب و رهيافتهائي  از کارگروه همکاری های علمی و فناوري ایران و آلمان با تأكيد بر دانشگاههاي صنعتي</vt:lpstr>
      <vt:lpstr>برخی از سوابق همکاری های دانشگاه با دانشگاهها و صنایع آلمان </vt:lpstr>
      <vt:lpstr>اعضای کارگروه</vt:lpstr>
      <vt:lpstr>مأموريت هاي بالقوه كارگروه ها</vt:lpstr>
      <vt:lpstr>نشستهای برگزار شده کارگروه</vt:lpstr>
      <vt:lpstr>برخي از اقدامات انجام شده در سال جاري</vt:lpstr>
      <vt:lpstr>برخی از برنامه های جاری و میان مدت</vt:lpstr>
      <vt:lpstr>برخی از برنامه بلند مدت (تا پایان برنامه ششم توسعه) </vt:lpstr>
      <vt:lpstr>برنامه روز علم ایران و آلمان</vt:lpstr>
      <vt:lpstr>جمع بندي</vt:lpstr>
      <vt:lpstr>PowerPoint Presentation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دانشگاه علم و صنعت ایران مسئول کارگره همکاری های علمی ایران و آلمان</dc:title>
  <dc:creator>user</dc:creator>
  <cp:lastModifiedBy>r1</cp:lastModifiedBy>
  <cp:revision>18</cp:revision>
  <dcterms:created xsi:type="dcterms:W3CDTF">2017-11-21T07:38:51Z</dcterms:created>
  <dcterms:modified xsi:type="dcterms:W3CDTF">2017-11-22T11:01:07Z</dcterms:modified>
</cp:coreProperties>
</file>